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42" r:id="rId1"/>
  </p:sldMasterIdLst>
  <p:notesMasterIdLst>
    <p:notesMasterId r:id="rId34"/>
  </p:notesMasterIdLst>
  <p:sldIdLst>
    <p:sldId id="278" r:id="rId2"/>
    <p:sldId id="295" r:id="rId3"/>
    <p:sldId id="296" r:id="rId4"/>
    <p:sldId id="285" r:id="rId5"/>
    <p:sldId id="287" r:id="rId6"/>
    <p:sldId id="292" r:id="rId7"/>
    <p:sldId id="288" r:id="rId8"/>
    <p:sldId id="293" r:id="rId9"/>
    <p:sldId id="290" r:id="rId10"/>
    <p:sldId id="311" r:id="rId11"/>
    <p:sldId id="298" r:id="rId12"/>
    <p:sldId id="312" r:id="rId13"/>
    <p:sldId id="313" r:id="rId14"/>
    <p:sldId id="300" r:id="rId15"/>
    <p:sldId id="314" r:id="rId16"/>
    <p:sldId id="301" r:id="rId17"/>
    <p:sldId id="303" r:id="rId18"/>
    <p:sldId id="307" r:id="rId19"/>
    <p:sldId id="309" r:id="rId20"/>
    <p:sldId id="317" r:id="rId21"/>
    <p:sldId id="319" r:id="rId22"/>
    <p:sldId id="320" r:id="rId23"/>
    <p:sldId id="321" r:id="rId24"/>
    <p:sldId id="322" r:id="rId25"/>
    <p:sldId id="324" r:id="rId26"/>
    <p:sldId id="325" r:id="rId27"/>
    <p:sldId id="323" r:id="rId28"/>
    <p:sldId id="327" r:id="rId29"/>
    <p:sldId id="326" r:id="rId30"/>
    <p:sldId id="329" r:id="rId31"/>
    <p:sldId id="330" r:id="rId32"/>
    <p:sldId id="291" r:id="rId3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 userDrawn="1">
          <p15:clr>
            <a:srgbClr val="A4A3A4"/>
          </p15:clr>
        </p15:guide>
        <p15:guide id="2" pos="3821" userDrawn="1">
          <p15:clr>
            <a:srgbClr val="A4A3A4"/>
          </p15:clr>
        </p15:guide>
        <p15:guide id="3" pos="117" userDrawn="1">
          <p15:clr>
            <a:srgbClr val="A4A3A4"/>
          </p15:clr>
        </p15:guide>
        <p15:guide id="4" orient="horz" pos="617" userDrawn="1">
          <p15:clr>
            <a:srgbClr val="A4A3A4"/>
          </p15:clr>
        </p15:guide>
        <p15:guide id="5" pos="7551" userDrawn="1">
          <p15:clr>
            <a:srgbClr val="A4A3A4"/>
          </p15:clr>
        </p15:guide>
        <p15:guide id="6" orient="horz" pos="404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FBFBF"/>
    <a:srgbClr val="FFFFFF"/>
    <a:srgbClr val="ADB9CA"/>
    <a:srgbClr val="AE9D93"/>
    <a:srgbClr val="8FCFFD"/>
    <a:srgbClr val="FA7A7A"/>
    <a:srgbClr val="FADA7A"/>
    <a:srgbClr val="B3AD98"/>
    <a:srgbClr val="7F8EAD"/>
    <a:srgbClr val="7F8FA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16" autoAdjust="0"/>
    <p:restoredTop sz="94660"/>
  </p:normalViewPr>
  <p:slideViewPr>
    <p:cSldViewPr snapToGrid="0" snapToObjects="1" showGuides="1">
      <p:cViewPr varScale="1">
        <p:scale>
          <a:sx n="110" d="100"/>
          <a:sy n="110" d="100"/>
        </p:scale>
        <p:origin x="708" y="108"/>
      </p:cViewPr>
      <p:guideLst>
        <p:guide orient="horz" pos="2159"/>
        <p:guide pos="3821"/>
        <p:guide pos="117"/>
        <p:guide orient="horz" pos="617"/>
        <p:guide pos="7551"/>
        <p:guide orient="horz" pos="404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0A41CB-61FA-4019-A4B0-427C8889D692}" type="datetimeFigureOut">
              <a:rPr lang="ko-KR" altLang="en-US" smtClean="0"/>
              <a:t>2023-11-22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7A1343-EAF7-444E-A695-DA927E5806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01248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F5B9C1-6FF2-4E49-AB0C-45E37859B6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FB880CB-075B-4D70-8EEB-A220B8ED41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F6BF937-7865-4B36-921B-610097A897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75BB6-E5B3-4504-A1BD-6017DEED7613}" type="datetime1">
              <a:rPr lang="ko-KR" altLang="en-US" smtClean="0"/>
              <a:t>2023-11-22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301ACB6-EFEF-475B-BC73-E40B710CB8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DC135D0-B3F0-46AE-B0BF-209EA0B25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24089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F10889-A5CB-44D0-970D-EBDABBF19B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79F362A-D1F2-4ACE-9DE1-18AC342BDA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298A321-7FA9-4ED5-9EB1-C00D0EA24E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6EE09A8-9CCA-442B-A526-53A42A08D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FB8A8-7915-45BD-AD65-C3D084B22E9B}" type="datetime1">
              <a:rPr lang="ko-KR" altLang="en-US" smtClean="0"/>
              <a:t>2023-11-22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2B2AEAD-4CF7-47ED-8F6A-D72591A4F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4037086-FA39-471F-8BCD-ECAC475BF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01460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9B0DCC-C3B1-4F04-AC08-9B0D56B3A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8EE541A-AE93-4A3A-931A-321E062138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47C31E3-E000-4572-8A4A-BC0FBC242A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ED4DE-6637-4B3C-91FE-F05CE44CBBFD}" type="datetime1">
              <a:rPr lang="ko-KR" altLang="en-US" smtClean="0"/>
              <a:t>2023-11-22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305F866-E540-43A1-8E04-B4540004D5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52DBAE-416E-4B14-AE21-440B60C57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70682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7ACE99B-1BD1-4ED6-89BE-408A683405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2E8F63E-2203-4425-B499-1A6DA1ED01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143481B-1B74-44E8-BE04-B35556A23C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7FE54-5D5F-4A3A-8B3F-4829D71391E0}" type="datetime1">
              <a:rPr lang="ko-KR" altLang="en-US" smtClean="0"/>
              <a:t>2023-11-22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A5E51B-8D7B-4829-8204-E83C25AB1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D72D36-C36B-4F45-AAC1-B2DC28C66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92992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A44D03-9AF8-4A55-9BD0-4DBE4B3AF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79D1271-55E0-47A1-A8F1-C224D8FBA1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C1D4464-59DC-4B4F-8C82-9E7F248D6B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73C36-7E72-4192-A2B9-B4AB936290B5}" type="datetime1">
              <a:rPr lang="ko-KR" altLang="en-US" smtClean="0"/>
              <a:t>2023-11-22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303397C-FBF1-4DB0-879F-03411845C6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D9343C-E60F-48D6-862A-96F6200FF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7128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7EDD0D-0754-48CD-8722-2AC33B838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5B37962-324A-4F1F-B7E7-61A51D8622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2A41033-A8CF-4AB5-90AA-C54651A1B3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1D6C71-6BD3-43E4-97BA-B0DE4EA31951}" type="datetime1">
              <a:rPr lang="ko-KR" altLang="en-US" smtClean="0"/>
              <a:t>2023-11-22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EA9F7D4-54B0-4004-8A56-F92C658168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F618CF-3C59-4F65-B6B1-DAC3E3069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74261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478D71-9DD5-4311-BA73-93020E8A6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26E8B09-7AD4-4103-8809-08A66DBE5D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B0AFB49-D202-425D-BE8B-C3FA9F6AA1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DB4CE85-6D8D-4BB1-971C-D354BF8F02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D0557-08E3-40B5-9A90-AC12974B8819}" type="datetime1">
              <a:rPr lang="ko-KR" altLang="en-US" smtClean="0"/>
              <a:t>2023-11-22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AC41D07-495E-4137-927A-000D588B2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2308552-246E-4983-9977-F7B13D31E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30844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171E32-522F-41BB-833B-545F70D3E5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68BA206-4D58-4D9B-9948-EA60AE6A7F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054F336-173D-4B8E-9601-FB1E37DF5A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7747CB8-EE29-428E-8F1F-ACD5A43501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5299DD1-8901-456C-9007-13C6246591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C0A924E-6895-4C43-8EAE-BEA4DCE919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29B70C-30BC-4061-A360-A2ED2C2B536C}" type="datetime1">
              <a:rPr lang="ko-KR" altLang="en-US" smtClean="0"/>
              <a:t>2023-11-22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59FA1F0-753A-4F7B-8348-73A44B312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60B2F48-B08B-4155-BE96-A925B7FFC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8944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BCBA06-5024-44F1-9C61-505005455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5007553-4C87-468D-9F2D-FB60327990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CEC54-258E-41DB-A8CB-301AB5466904}" type="datetime1">
              <a:rPr lang="ko-KR" altLang="en-US" smtClean="0"/>
              <a:t>2023-11-22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9AE54FA-3674-4746-BF82-EC7EBD9189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13DC853-FD31-4E8D-B420-7A33B8790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53899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E79E07A-94A6-483A-8849-8E6DE692B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EBA57-5240-4A25-A388-5D04FF3A03DC}" type="datetime1">
              <a:rPr lang="ko-KR" altLang="en-US" smtClean="0"/>
              <a:t>2023-11-22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CD9BE1B-817F-40D8-90C8-F91D32CF7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7AF10F4-65E3-4CFA-A184-E37686814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951FE5E5-427D-4B99-89C7-43AB9227F2F1}"/>
              </a:ext>
            </a:extLst>
          </p:cNvPr>
          <p:cNvGrpSpPr/>
          <p:nvPr userDrawn="1"/>
        </p:nvGrpSpPr>
        <p:grpSpPr>
          <a:xfrm>
            <a:off x="172720" y="6410960"/>
            <a:ext cx="12019280" cy="284480"/>
            <a:chOff x="172720" y="6410960"/>
            <a:chExt cx="12019280" cy="28448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14E9EB06-1BB6-4F2E-8626-387F4AC6E755}"/>
                </a:ext>
              </a:extLst>
            </p:cNvPr>
            <p:cNvSpPr/>
            <p:nvPr userDrawn="1"/>
          </p:nvSpPr>
          <p:spPr>
            <a:xfrm>
              <a:off x="172720" y="6410960"/>
              <a:ext cx="12019280" cy="2844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D8B4587-CF56-4D5A-B341-F220D295B749}"/>
                </a:ext>
              </a:extLst>
            </p:cNvPr>
            <p:cNvSpPr txBox="1"/>
            <p:nvPr userDrawn="1"/>
          </p:nvSpPr>
          <p:spPr>
            <a:xfrm>
              <a:off x="9766856" y="6428899"/>
              <a:ext cx="240482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1000" dirty="0">
                  <a:solidFill>
                    <a:schemeClr val="bg1"/>
                  </a:solidFill>
                </a:rPr>
                <a:t>ⓒSaebyeol Yu.</a:t>
              </a:r>
              <a:r>
                <a:rPr lang="ko-KR" altLang="en-US" sz="1000" dirty="0">
                  <a:solidFill>
                    <a:schemeClr val="bg1"/>
                  </a:solidFill>
                </a:rPr>
                <a:t> </a:t>
              </a:r>
              <a:r>
                <a:rPr lang="en-US" altLang="ko-KR" sz="1000" dirty="0" err="1">
                  <a:solidFill>
                    <a:schemeClr val="bg1"/>
                  </a:solidFill>
                </a:rPr>
                <a:t>Saebyeol’s</a:t>
              </a:r>
              <a:r>
                <a:rPr lang="ko-KR" altLang="en-US" sz="1000" dirty="0">
                  <a:solidFill>
                    <a:schemeClr val="bg1"/>
                  </a:solidFill>
                </a:rPr>
                <a:t> </a:t>
              </a:r>
              <a:r>
                <a:rPr lang="en-US" altLang="ko-KR" sz="1000" dirty="0">
                  <a:solidFill>
                    <a:schemeClr val="bg1"/>
                  </a:solidFill>
                </a:rPr>
                <a:t>PowerPoint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875934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E79E07A-94A6-483A-8849-8E6DE692B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91D84-4E24-498E-8117-9332CC137479}" type="datetime1">
              <a:rPr lang="ko-KR" altLang="en-US" smtClean="0"/>
              <a:t>2023-11-22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CD9BE1B-817F-40D8-90C8-F91D32CF7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7AF10F4-65E3-4CFA-A184-E37686814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40679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0F596F-BEC0-4D71-9113-57C383FD1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39061D6-B6C2-4D4E-8AB4-9F136FED47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F8FE8EA-4580-4B75-A339-AF7C68F66E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6A7BF5E-A4D8-4810-8B67-EEEFDD711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169B5D-494E-405E-B1DB-7DB63C2661E0}" type="datetime1">
              <a:rPr lang="ko-KR" altLang="en-US" smtClean="0"/>
              <a:t>2023-11-22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50C3C6B-DEFF-4516-B444-489DBE7C3C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68592AB-03CB-4ED9-97EA-3D751979F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3028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C2A3F89-EDBA-451E-A4FC-BA419B5BB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E560B53-86D9-4B99-B984-9F66917EDB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8E5F9A-464D-4909-8E4F-684A1F5A64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A0B6B0-6457-4CCD-80FB-28D37649507F}" type="datetime1">
              <a:rPr lang="ko-KR" altLang="en-US" smtClean="0"/>
              <a:t>2023-11-22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0C7EE71-2568-4BC3-BE32-43343DE694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1DF1FC-575E-4EA7-B81C-814C788802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96783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8.xml"/><Relationship Id="rId5" Type="http://schemas.openxmlformats.org/officeDocument/2006/relationships/slide" Target="slide2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Relationship Id="rId5" Type="http://schemas.openxmlformats.org/officeDocument/2006/relationships/slide" Target="slide2.xml"/><Relationship Id="rId4" Type="http://schemas.openxmlformats.org/officeDocument/2006/relationships/image" Target="../media/image9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8.xml"/><Relationship Id="rId5" Type="http://schemas.openxmlformats.org/officeDocument/2006/relationships/slide" Target="slide2.xml"/><Relationship Id="rId4" Type="http://schemas.openxmlformats.org/officeDocument/2006/relationships/image" Target="../media/image12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8.xml"/><Relationship Id="rId5" Type="http://schemas.openxmlformats.org/officeDocument/2006/relationships/slide" Target="slide2.xml"/><Relationship Id="rId4" Type="http://schemas.openxmlformats.org/officeDocument/2006/relationships/image" Target="../media/image15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8.xml"/><Relationship Id="rId5" Type="http://schemas.openxmlformats.org/officeDocument/2006/relationships/slide" Target="slide2.xml"/><Relationship Id="rId4" Type="http://schemas.openxmlformats.org/officeDocument/2006/relationships/image" Target="../media/image18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8.xml"/><Relationship Id="rId5" Type="http://schemas.openxmlformats.org/officeDocument/2006/relationships/slide" Target="slide2.xml"/><Relationship Id="rId4" Type="http://schemas.openxmlformats.org/officeDocument/2006/relationships/image" Target="../media/image21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8.xml"/><Relationship Id="rId5" Type="http://schemas.openxmlformats.org/officeDocument/2006/relationships/slide" Target="slide2.xml"/><Relationship Id="rId4" Type="http://schemas.openxmlformats.org/officeDocument/2006/relationships/image" Target="../media/image24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13" Type="http://schemas.openxmlformats.org/officeDocument/2006/relationships/slide" Target="slide23.xml"/><Relationship Id="rId18" Type="http://schemas.openxmlformats.org/officeDocument/2006/relationships/slide" Target="slide11.xml"/><Relationship Id="rId26" Type="http://schemas.openxmlformats.org/officeDocument/2006/relationships/slide" Target="slide15.xml"/><Relationship Id="rId3" Type="http://schemas.openxmlformats.org/officeDocument/2006/relationships/slide" Target="slide18.xml"/><Relationship Id="rId21" Type="http://schemas.openxmlformats.org/officeDocument/2006/relationships/slide" Target="slide27.xml"/><Relationship Id="rId7" Type="http://schemas.openxmlformats.org/officeDocument/2006/relationships/slide" Target="slide20.xml"/><Relationship Id="rId12" Type="http://schemas.openxmlformats.org/officeDocument/2006/relationships/slide" Target="slide8.xml"/><Relationship Id="rId17" Type="http://schemas.openxmlformats.org/officeDocument/2006/relationships/slide" Target="slide25.xml"/><Relationship Id="rId25" Type="http://schemas.openxmlformats.org/officeDocument/2006/relationships/slide" Target="slide29.xml"/><Relationship Id="rId2" Type="http://schemas.openxmlformats.org/officeDocument/2006/relationships/slide" Target="slide3.xml"/><Relationship Id="rId16" Type="http://schemas.openxmlformats.org/officeDocument/2006/relationships/slide" Target="slide10.xml"/><Relationship Id="rId20" Type="http://schemas.openxmlformats.org/officeDocument/2006/relationships/slide" Target="slide12.xml"/><Relationship Id="rId29" Type="http://schemas.openxmlformats.org/officeDocument/2006/relationships/slide" Target="slide31.xml"/><Relationship Id="rId1" Type="http://schemas.openxmlformats.org/officeDocument/2006/relationships/slideLayout" Target="../slideLayouts/slideLayout8.xml"/><Relationship Id="rId6" Type="http://schemas.openxmlformats.org/officeDocument/2006/relationships/slide" Target="slide5.xml"/><Relationship Id="rId11" Type="http://schemas.openxmlformats.org/officeDocument/2006/relationships/slide" Target="slide22.xml"/><Relationship Id="rId24" Type="http://schemas.openxmlformats.org/officeDocument/2006/relationships/slide" Target="slide14.xml"/><Relationship Id="rId5" Type="http://schemas.openxmlformats.org/officeDocument/2006/relationships/slide" Target="slide19.xml"/><Relationship Id="rId15" Type="http://schemas.openxmlformats.org/officeDocument/2006/relationships/slide" Target="slide24.xml"/><Relationship Id="rId23" Type="http://schemas.openxmlformats.org/officeDocument/2006/relationships/slide" Target="slide28.xml"/><Relationship Id="rId28" Type="http://schemas.openxmlformats.org/officeDocument/2006/relationships/slide" Target="slide16.xml"/><Relationship Id="rId10" Type="http://schemas.openxmlformats.org/officeDocument/2006/relationships/slide" Target="slide7.xml"/><Relationship Id="rId19" Type="http://schemas.openxmlformats.org/officeDocument/2006/relationships/slide" Target="slide26.xml"/><Relationship Id="rId31" Type="http://schemas.openxmlformats.org/officeDocument/2006/relationships/slide" Target="slide32.xml"/><Relationship Id="rId4" Type="http://schemas.openxmlformats.org/officeDocument/2006/relationships/slide" Target="slide4.xml"/><Relationship Id="rId9" Type="http://schemas.openxmlformats.org/officeDocument/2006/relationships/slide" Target="slide21.xml"/><Relationship Id="rId14" Type="http://schemas.openxmlformats.org/officeDocument/2006/relationships/slide" Target="slide9.xml"/><Relationship Id="rId22" Type="http://schemas.openxmlformats.org/officeDocument/2006/relationships/slide" Target="slide13.xml"/><Relationship Id="rId27" Type="http://schemas.openxmlformats.org/officeDocument/2006/relationships/slide" Target="slide30.xml"/><Relationship Id="rId30" Type="http://schemas.openxmlformats.org/officeDocument/2006/relationships/slide" Target="slide1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8.xml"/><Relationship Id="rId5" Type="http://schemas.openxmlformats.org/officeDocument/2006/relationships/slide" Target="slide2.xml"/><Relationship Id="rId4" Type="http://schemas.openxmlformats.org/officeDocument/2006/relationships/image" Target="../media/image27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8.xml"/><Relationship Id="rId5" Type="http://schemas.openxmlformats.org/officeDocument/2006/relationships/slide" Target="slide2.xml"/><Relationship Id="rId4" Type="http://schemas.openxmlformats.org/officeDocument/2006/relationships/image" Target="../media/image30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8.xml"/><Relationship Id="rId6" Type="http://schemas.openxmlformats.org/officeDocument/2006/relationships/slide" Target="slide2.xml"/><Relationship Id="rId5" Type="http://schemas.openxmlformats.org/officeDocument/2006/relationships/image" Target="../media/image34.jpeg"/><Relationship Id="rId4" Type="http://schemas.openxmlformats.org/officeDocument/2006/relationships/image" Target="../media/image33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8.xml"/><Relationship Id="rId6" Type="http://schemas.openxmlformats.org/officeDocument/2006/relationships/slide" Target="slide2.xml"/><Relationship Id="rId5" Type="http://schemas.openxmlformats.org/officeDocument/2006/relationships/image" Target="../media/image38.jpeg"/><Relationship Id="rId4" Type="http://schemas.openxmlformats.org/officeDocument/2006/relationships/image" Target="../media/image37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8.xml"/><Relationship Id="rId4" Type="http://schemas.openxmlformats.org/officeDocument/2006/relationships/slide" Target="slide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8.xml"/><Relationship Id="rId4" Type="http://schemas.openxmlformats.org/officeDocument/2006/relationships/slide" Target="slide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8.xml"/><Relationship Id="rId4" Type="http://schemas.openxmlformats.org/officeDocument/2006/relationships/slide" Target="slide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7" Type="http://schemas.openxmlformats.org/officeDocument/2006/relationships/slide" Target="slide2.xml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9.jpeg"/><Relationship Id="rId5" Type="http://schemas.openxmlformats.org/officeDocument/2006/relationships/image" Target="../media/image48.jpeg"/><Relationship Id="rId4" Type="http://schemas.openxmlformats.org/officeDocument/2006/relationships/image" Target="../media/image47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8.xml"/><Relationship Id="rId6" Type="http://schemas.openxmlformats.org/officeDocument/2006/relationships/slide" Target="slide2.xml"/><Relationship Id="rId5" Type="http://schemas.openxmlformats.org/officeDocument/2006/relationships/image" Target="../media/image53.jpeg"/><Relationship Id="rId4" Type="http://schemas.openxmlformats.org/officeDocument/2006/relationships/image" Target="../media/image52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8.xml"/><Relationship Id="rId4" Type="http://schemas.openxmlformats.org/officeDocument/2006/relationships/slide" Target="slide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8.xml"/><Relationship Id="rId4" Type="http://schemas.openxmlformats.org/officeDocument/2006/relationships/slide" Target="slide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8.xml"/><Relationship Id="rId4" Type="http://schemas.openxmlformats.org/officeDocument/2006/relationships/slide" Target="slide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4" Type="http://schemas.openxmlformats.org/officeDocument/2006/relationships/slide" Target="slide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AA22A71-41D0-496C-964C-0175C6758C97}"/>
              </a:ext>
            </a:extLst>
          </p:cNvPr>
          <p:cNvSpPr txBox="1"/>
          <p:nvPr/>
        </p:nvSpPr>
        <p:spPr>
          <a:xfrm>
            <a:off x="3792220" y="3259455"/>
            <a:ext cx="4608830" cy="110744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sz="6600" b="1">
                <a:solidFill>
                  <a:schemeClr val="bg1"/>
                </a:solidFill>
                <a:latin typeface="나눔스퀘어 ExtraBold" charset="0"/>
                <a:ea typeface="나눔스퀘어 ExtraBold" charset="0"/>
              </a:rPr>
              <a:t>메인 기획서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70B878F-DB9C-42AC-AAF6-852B28DD54D3}"/>
              </a:ext>
            </a:extLst>
          </p:cNvPr>
          <p:cNvSpPr/>
          <p:nvPr/>
        </p:nvSpPr>
        <p:spPr>
          <a:xfrm>
            <a:off x="386080" y="355600"/>
            <a:ext cx="1280160" cy="1280160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4B2453-93D5-45E5-9BFB-1834F625C563}"/>
              </a:ext>
            </a:extLst>
          </p:cNvPr>
          <p:cNvSpPr txBox="1"/>
          <p:nvPr/>
        </p:nvSpPr>
        <p:spPr>
          <a:xfrm>
            <a:off x="11146155" y="6280150"/>
            <a:ext cx="762000" cy="323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5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윤정근</a:t>
            </a:r>
          </a:p>
        </p:txBody>
      </p:sp>
    </p:spTree>
    <p:extLst>
      <p:ext uri="{BB962C8B-B14F-4D97-AF65-F5344CB8AC3E}">
        <p14:creationId xmlns:p14="http://schemas.microsoft.com/office/powerpoint/2010/main" val="1789111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 0"/>
          <p:cNvSpPr txBox="1">
            <a:spLocks/>
          </p:cNvSpPr>
          <p:nvPr/>
        </p:nvSpPr>
        <p:spPr>
          <a:xfrm flipH="1">
            <a:off x="192405" y="335280"/>
            <a:ext cx="3765550" cy="6457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8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.몬스터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2097A5C-65DA-42A1-9F6D-09DE0D179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E887A479-1FB4-4076-82AD-4520E3445CF4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9" name="슬라이드 번호 개체 틀 1">
            <a:extLst>
              <a:ext uri="{FF2B5EF4-FFF2-40B4-BE49-F238E27FC236}">
                <a16:creationId xmlns:a16="http://schemas.microsoft.com/office/drawing/2014/main" id="{830462B4-61D2-4C54-9B09-C3AB0FBCD56B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87A479-1FB4-4076-82AD-4520E3445CF4}" type="slidenum">
              <a:rPr lang="ko-KR" altLang="en-US" smtClean="0"/>
              <a:pPr/>
              <a:t>10</a:t>
            </a:fld>
            <a:endParaRPr lang="ko-KR" altLang="en-US"/>
          </a:p>
        </p:txBody>
      </p:sp>
      <p:graphicFrame>
        <p:nvGraphicFramePr>
          <p:cNvPr id="11" name="Table 3">
            <a:extLst>
              <a:ext uri="{FF2B5EF4-FFF2-40B4-BE49-F238E27FC236}">
                <a16:creationId xmlns:a16="http://schemas.microsoft.com/office/drawing/2014/main" id="{52C9653F-8037-4F80-99B1-E521F00AB0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9762220"/>
              </p:ext>
            </p:extLst>
          </p:nvPr>
        </p:nvGraphicFramePr>
        <p:xfrm>
          <a:off x="521335" y="1091565"/>
          <a:ext cx="11476990" cy="243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9534">
                  <a:extLst>
                    <a:ext uri="{9D8B030D-6E8A-4147-A177-3AD203B41FA5}">
                      <a16:colId xmlns:a16="http://schemas.microsoft.com/office/drawing/2014/main" val="3107355925"/>
                    </a:ext>
                  </a:extLst>
                </a:gridCol>
                <a:gridCol w="6960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01410">
                  <a:extLst>
                    <a:ext uri="{9D8B030D-6E8A-4147-A177-3AD203B41FA5}">
                      <a16:colId xmlns:a16="http://schemas.microsoft.com/office/drawing/2014/main" val="2656114637"/>
                    </a:ext>
                  </a:extLst>
                </a:gridCol>
              </a:tblGrid>
              <a:tr h="299942">
                <a:tc gridSpan="3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b="1" kern="1200" dirty="0">
                          <a:solidFill>
                            <a:srgbClr val="FFFFFF"/>
                          </a:solidFill>
                        </a:rPr>
                        <a:t>몬스터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b="1" kern="1200" dirty="0">
                          <a:solidFill>
                            <a:srgbClr val="FFFFFF"/>
                          </a:solidFill>
                        </a:rPr>
                        <a:t>몬스터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endParaRPr lang="ko-KR" altLang="en-US" b="1" kern="1200" dirty="0">
                        <a:solidFill>
                          <a:srgbClr val="FFFFFF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74832">
                <a:tc gridSpan="3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기본적으로 플레이어에게 적대적이다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특정 개체들은 공격을 받지 않거나 가까이 다가오지 않을 경우 공격하지 않는다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크게 원령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요괴 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,</a:t>
                      </a: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요물로 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3</a:t>
                      </a: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종류 분류한다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처치 시 해당 몬스터에 따른 아이템과 경험치를 얻을 수 있다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6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기본적으로 플레이어에게 적대적이다</a:t>
                      </a:r>
                      <a:r>
                        <a:rPr lang="en-US" altLang="ko-KR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특정 개체들은 공격을 받지 않거나 가까이 다가오지 않을 경우 공격하지 않는다</a:t>
                      </a:r>
                      <a:r>
                        <a:rPr lang="en-US" altLang="ko-KR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크게 원령</a:t>
                      </a:r>
                      <a:r>
                        <a:rPr lang="en-US" altLang="ko-KR" kern="1200" dirty="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요괴 </a:t>
                      </a:r>
                      <a:r>
                        <a:rPr lang="en-US" altLang="ko-KR" kern="1200" dirty="0">
                          <a:solidFill>
                            <a:srgbClr val="000000"/>
                          </a:solidFill>
                        </a:rPr>
                        <a:t>,</a:t>
                      </a: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요물로 </a:t>
                      </a:r>
                      <a:r>
                        <a:rPr lang="en-US" altLang="ko-KR" kern="1200" dirty="0">
                          <a:solidFill>
                            <a:srgbClr val="000000"/>
                          </a:solidFill>
                        </a:rPr>
                        <a:t>3</a:t>
                      </a: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종류 분류한다</a:t>
                      </a:r>
                      <a:r>
                        <a:rPr lang="en-US" altLang="ko-KR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처치 시 해당 몬스터에 따른 아이템과 경험치를 얻을 수 있다</a:t>
                      </a:r>
                      <a:r>
                        <a:rPr lang="en-US" altLang="ko-KR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endParaRPr lang="ko-KR" altLang="en-US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5569385"/>
                  </a:ext>
                </a:extLst>
              </a:tr>
              <a:tr h="274947">
                <a:tc rowSpan="3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종류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원령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죽은 영혼이 변이한 존재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6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39126595"/>
                  </a:ext>
                </a:extLst>
              </a:tr>
              <a:tr h="274947">
                <a:tc vMerge="1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endParaRPr lang="ko-KR" altLang="en-US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요괴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요기로 인하여 변이한 동식물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6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0522681"/>
                  </a:ext>
                </a:extLst>
              </a:tr>
              <a:tr h="274947">
                <a:tc vMerge="1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endParaRPr lang="ko-KR" altLang="en-US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요물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자연의 </a:t>
                      </a: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기운으로 깨어난 </a:t>
                      </a: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생명체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6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04354771"/>
                  </a:ext>
                </a:extLst>
              </a:tr>
            </a:tbl>
          </a:graphicData>
        </a:graphic>
      </p:graphicFrame>
      <p:cxnSp>
        <p:nvCxnSpPr>
          <p:cNvPr id="12" name="Rect 0">
            <a:extLst>
              <a:ext uri="{FF2B5EF4-FFF2-40B4-BE49-F238E27FC236}">
                <a16:creationId xmlns:a16="http://schemas.microsoft.com/office/drawing/2014/main" id="{91E74A85-B1B8-4D16-A52D-B7EEB7A6D366}"/>
              </a:ext>
            </a:extLst>
          </p:cNvPr>
          <p:cNvCxnSpPr/>
          <p:nvPr/>
        </p:nvCxnSpPr>
        <p:spPr>
          <a:xfrm>
            <a:off x="0" y="975360"/>
            <a:ext cx="12193270" cy="12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E8FB3F04-AC1D-447C-8E35-E447DB2C22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1424066"/>
              </p:ext>
            </p:extLst>
          </p:nvPr>
        </p:nvGraphicFramePr>
        <p:xfrm>
          <a:off x="521336" y="3590290"/>
          <a:ext cx="11478894" cy="22936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0891">
                  <a:extLst>
                    <a:ext uri="{9D8B030D-6E8A-4147-A177-3AD203B41FA5}">
                      <a16:colId xmlns:a16="http://schemas.microsoft.com/office/drawing/2014/main" val="1340839053"/>
                    </a:ext>
                  </a:extLst>
                </a:gridCol>
                <a:gridCol w="3642826">
                  <a:extLst>
                    <a:ext uri="{9D8B030D-6E8A-4147-A177-3AD203B41FA5}">
                      <a16:colId xmlns:a16="http://schemas.microsoft.com/office/drawing/2014/main" val="31356980"/>
                    </a:ext>
                  </a:extLst>
                </a:gridCol>
                <a:gridCol w="600435">
                  <a:extLst>
                    <a:ext uri="{9D8B030D-6E8A-4147-A177-3AD203B41FA5}">
                      <a16:colId xmlns:a16="http://schemas.microsoft.com/office/drawing/2014/main" val="335752637"/>
                    </a:ext>
                  </a:extLst>
                </a:gridCol>
                <a:gridCol w="610614">
                  <a:extLst>
                    <a:ext uri="{9D8B030D-6E8A-4147-A177-3AD203B41FA5}">
                      <a16:colId xmlns:a16="http://schemas.microsoft.com/office/drawing/2014/main" val="268724330"/>
                    </a:ext>
                  </a:extLst>
                </a:gridCol>
                <a:gridCol w="580082">
                  <a:extLst>
                    <a:ext uri="{9D8B030D-6E8A-4147-A177-3AD203B41FA5}">
                      <a16:colId xmlns:a16="http://schemas.microsoft.com/office/drawing/2014/main" val="1664673621"/>
                    </a:ext>
                  </a:extLst>
                </a:gridCol>
                <a:gridCol w="1664682">
                  <a:extLst>
                    <a:ext uri="{9D8B030D-6E8A-4147-A177-3AD203B41FA5}">
                      <a16:colId xmlns:a16="http://schemas.microsoft.com/office/drawing/2014/main" val="2768489450"/>
                    </a:ext>
                  </a:extLst>
                </a:gridCol>
                <a:gridCol w="1664682">
                  <a:extLst>
                    <a:ext uri="{9D8B030D-6E8A-4147-A177-3AD203B41FA5}">
                      <a16:colId xmlns:a16="http://schemas.microsoft.com/office/drawing/2014/main" val="3373129107"/>
                    </a:ext>
                  </a:extLst>
                </a:gridCol>
                <a:gridCol w="1664682">
                  <a:extLst>
                    <a:ext uri="{9D8B030D-6E8A-4147-A177-3AD203B41FA5}">
                      <a16:colId xmlns:a16="http://schemas.microsoft.com/office/drawing/2014/main" val="1084367442"/>
                    </a:ext>
                  </a:extLst>
                </a:gridCol>
              </a:tblGrid>
              <a:tr h="0">
                <a:tc rowSpan="2" grid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b="1" kern="1200" dirty="0">
                          <a:solidFill>
                            <a:srgbClr val="FFFFFF"/>
                          </a:solidFill>
                        </a:rPr>
                        <a:t>능력치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능력치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보유 여부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특이 사항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1982291"/>
                  </a:ext>
                </a:extLst>
              </a:tr>
              <a:tr h="0">
                <a:tc gridSpan="2" vMerge="1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endParaRPr lang="ko-KR" altLang="en-US" b="1" kern="1200" dirty="0">
                        <a:solidFill>
                          <a:srgbClr val="FFFFFF"/>
                        </a:solidFill>
                      </a:endParaRPr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/>
                        <a:t>원령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BD0D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/>
                        <a:t>요괴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9E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/>
                        <a:t>요물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BD0D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/>
                        <a:t>원령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9E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/>
                        <a:t>요괴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BD0D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/>
                        <a:t>요물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9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516051"/>
                  </a:ext>
                </a:extLst>
              </a:tr>
              <a:tr h="118859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체력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생존에 관련된 수치로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 0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이 될 경우 처치된다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O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BD0D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O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9E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O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BD0D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일정 이하로 내려가지 않으며 행동 불능 상태가 된다</a:t>
                      </a:r>
                      <a:r>
                        <a:rPr lang="en-US" altLang="ko-KR" sz="800" dirty="0"/>
                        <a:t>.</a:t>
                      </a:r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9E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BD0D8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en-US" altLang="ko-KR" sz="800" kern="1200" dirty="0">
                          <a:solidFill>
                            <a:srgbClr val="000000"/>
                          </a:solidFill>
                        </a:rPr>
                        <a:t>0</a:t>
                      </a:r>
                      <a:r>
                        <a:rPr lang="ko-KR" altLang="en-US" sz="800" kern="1200" dirty="0">
                          <a:solidFill>
                            <a:srgbClr val="000000"/>
                          </a:solidFill>
                        </a:rPr>
                        <a:t>이 될 경우 잠시동안 행동 불능 상태에 빠진다</a:t>
                      </a:r>
                      <a:r>
                        <a:rPr lang="en-US" altLang="ko-KR" sz="8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800" kern="1200" dirty="0">
                          <a:solidFill>
                            <a:srgbClr val="000000"/>
                          </a:solidFill>
                        </a:rPr>
                        <a:t>일정 시간 동안 받는 피해가 없을 경우 매우 빠르게 회복된다</a:t>
                      </a:r>
                      <a:r>
                        <a:rPr lang="en-US" altLang="ko-KR" sz="8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800" kern="12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9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8863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공격력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캐릭터가 공격 시 데미지에 관여하는 수치.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cs typeface="+mn-cs"/>
                        </a:rPr>
                        <a:t>O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BD0D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cs typeface="+mn-cs"/>
                        </a:rPr>
                        <a:t>O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9E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cs typeface="+mn-cs"/>
                        </a:rPr>
                        <a:t>O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BD0D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E7E9E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CBD0D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E7E9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43673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 err="1">
                          <a:solidFill>
                            <a:srgbClr val="000000"/>
                          </a:solidFill>
                        </a:rPr>
                        <a:t>요력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스킬을 사용할 경우 사용되는 자원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cs typeface="+mn-cs"/>
                        </a:rPr>
                        <a:t>O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BD0D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cs typeface="+mn-cs"/>
                        </a:rPr>
                        <a:t>O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9E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cs typeface="+mn-cs"/>
                        </a:rPr>
                        <a:t>X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BD0D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E7E9E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CBD0D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E7E9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08569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원력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원령의 힘을 나타내는 척도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cs typeface="+mn-cs"/>
                        </a:rPr>
                        <a:t>O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BD0D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cs typeface="+mn-cs"/>
                        </a:rPr>
                        <a:t>X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9E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cs typeface="+mn-cs"/>
                        </a:rPr>
                        <a:t>X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BD0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kern="1200" dirty="0">
                          <a:solidFill>
                            <a:srgbClr val="000000"/>
                          </a:solidFill>
                        </a:rPr>
                        <a:t>높을 수록 처치 시 높은 수준의 아이템이 필요로 함</a:t>
                      </a:r>
                      <a:endParaRPr lang="en-US" altLang="ko-KR" sz="800" kern="12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9E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CBD0D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E7E9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80203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지구력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걷는 동작을 제외한 행동에 사용되는 자원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cs typeface="+mn-cs"/>
                        </a:rPr>
                        <a:t>X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BD0D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cs typeface="+mn-cs"/>
                        </a:rPr>
                        <a:t>O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9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cs typeface="+mn-cs"/>
                        </a:rPr>
                        <a:t>X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BD0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9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kern="1200" dirty="0">
                          <a:solidFill>
                            <a:srgbClr val="000000"/>
                          </a:solidFill>
                        </a:rPr>
                        <a:t>0</a:t>
                      </a:r>
                      <a:r>
                        <a:rPr lang="ko-KR" altLang="en-US" sz="800" kern="1200" dirty="0">
                          <a:solidFill>
                            <a:srgbClr val="000000"/>
                          </a:solidFill>
                        </a:rPr>
                        <a:t>이 될 경우 행동에 제한이 생김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BD0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9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3854738"/>
                  </a:ext>
                </a:extLst>
              </a:tr>
            </a:tbl>
          </a:graphicData>
        </a:graphic>
      </p:graphicFrame>
      <p:sp>
        <p:nvSpPr>
          <p:cNvPr id="14" name="실행 단추: 문서 13">
            <a:hlinkClick r:id="rId2" action="ppaction://hlinksldjump"/>
            <a:extLst>
              <a:ext uri="{FF2B5EF4-FFF2-40B4-BE49-F238E27FC236}">
                <a16:creationId xmlns:a16="http://schemas.microsoft.com/office/drawing/2014/main" id="{B39E55BB-A886-4499-BB6A-0B2179BB0140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목차</a:t>
            </a:r>
          </a:p>
        </p:txBody>
      </p:sp>
    </p:spTree>
    <p:extLst>
      <p:ext uri="{BB962C8B-B14F-4D97-AF65-F5344CB8AC3E}">
        <p14:creationId xmlns:p14="http://schemas.microsoft.com/office/powerpoint/2010/main" val="24465856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 0"/>
          <p:cNvSpPr txBox="1">
            <a:spLocks/>
          </p:cNvSpPr>
          <p:nvPr/>
        </p:nvSpPr>
        <p:spPr>
          <a:xfrm flipH="1">
            <a:off x="192405" y="335280"/>
            <a:ext cx="3765550" cy="6457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9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.몬스터 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- 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원령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2097A5C-65DA-42A1-9F6D-09DE0D179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E887A479-1FB4-4076-82AD-4520E3445CF4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9" name="슬라이드 번호 개체 틀 1">
            <a:extLst>
              <a:ext uri="{FF2B5EF4-FFF2-40B4-BE49-F238E27FC236}">
                <a16:creationId xmlns:a16="http://schemas.microsoft.com/office/drawing/2014/main" id="{830462B4-61D2-4C54-9B09-C3AB0FBCD56B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87A479-1FB4-4076-82AD-4520E3445CF4}" type="slidenum">
              <a:rPr lang="ko-KR" altLang="en-US" smtClean="0"/>
              <a:pPr/>
              <a:t>11</a:t>
            </a:fld>
            <a:endParaRPr lang="ko-KR" altLang="en-US"/>
          </a:p>
        </p:txBody>
      </p:sp>
      <p:cxnSp>
        <p:nvCxnSpPr>
          <p:cNvPr id="12" name="Rect 0">
            <a:extLst>
              <a:ext uri="{FF2B5EF4-FFF2-40B4-BE49-F238E27FC236}">
                <a16:creationId xmlns:a16="http://schemas.microsoft.com/office/drawing/2014/main" id="{91E74A85-B1B8-4D16-A52D-B7EEB7A6D366}"/>
              </a:ext>
            </a:extLst>
          </p:cNvPr>
          <p:cNvCxnSpPr/>
          <p:nvPr/>
        </p:nvCxnSpPr>
        <p:spPr>
          <a:xfrm>
            <a:off x="0" y="975360"/>
            <a:ext cx="12193270" cy="12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6630756"/>
              </p:ext>
            </p:extLst>
          </p:nvPr>
        </p:nvGraphicFramePr>
        <p:xfrm>
          <a:off x="516255" y="1176924"/>
          <a:ext cx="11483975" cy="152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15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923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7679">
                <a:tc gridSpan="2">
                  <a:txBody>
                    <a:bodyPr/>
                    <a:lstStyle/>
                    <a:p>
                      <a:pPr marL="0" lvl="1" indent="0" latinLnBrk="0">
                        <a:buFontTx/>
                        <a:buNone/>
                      </a:pPr>
                      <a:r>
                        <a:rPr lang="ko-KR" altLang="en-US" b="1" kern="1200">
                          <a:solidFill>
                            <a:srgbClr val="FFFFFF"/>
                          </a:solidFill>
                        </a:rPr>
                        <a:t>원령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6206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배경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이미 죽어 이승을 떠돌고 있는 영혼이 원한을 가지고 변이한 존재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9778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규칙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일반적인 전투를 통해 행동 불능 상태로 만들 수 있지만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처치 되지는 않는다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600" kern="1200" dirty="0">
                        <a:solidFill>
                          <a:srgbClr val="000000"/>
                        </a:solidFill>
                      </a:endParaRP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대부분의 원령은 행동 불능 상태에서 특정 아이템을 사용해 처치 가능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600" kern="1200" dirty="0">
                        <a:solidFill>
                          <a:srgbClr val="000000"/>
                        </a:solidFill>
                      </a:endParaRP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몇몇 특수한 원령은 관련 퀘스트를 완료하는 작업 후 전투 등의 방법으로 처치 가능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6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4" name="그림 3"/>
          <p:cNvPicPr preferRelativeResize="0">
            <a:picLocks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01" b="26800"/>
          <a:stretch>
            <a:fillRect/>
          </a:stretch>
        </p:blipFill>
        <p:spPr>
          <a:xfrm>
            <a:off x="946150" y="4163695"/>
            <a:ext cx="899795" cy="899795"/>
          </a:xfrm>
          <a:prstGeom prst="rect">
            <a:avLst/>
          </a:prstGeom>
          <a:noFill/>
        </p:spPr>
      </p:pic>
      <p:pic>
        <p:nvPicPr>
          <p:cNvPr id="7" name="그림 6"/>
          <p:cNvPicPr preferRelativeResize="0">
            <a:picLocks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843" t="13104" r="6620"/>
          <a:stretch>
            <a:fillRect/>
          </a:stretch>
        </p:blipFill>
        <p:spPr>
          <a:xfrm>
            <a:off x="935355" y="3195955"/>
            <a:ext cx="899795" cy="899795"/>
          </a:xfrm>
          <a:prstGeom prst="rect">
            <a:avLst/>
          </a:prstGeom>
          <a:noFill/>
        </p:spPr>
      </p:pic>
      <p:pic>
        <p:nvPicPr>
          <p:cNvPr id="14" name="그림 2"/>
          <p:cNvPicPr preferRelativeResize="0">
            <a:picLocks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453" t="17583" r="16791" b="50208"/>
          <a:stretch>
            <a:fillRect/>
          </a:stretch>
        </p:blipFill>
        <p:spPr>
          <a:xfrm>
            <a:off x="946150" y="5158740"/>
            <a:ext cx="899795" cy="899795"/>
          </a:xfrm>
          <a:prstGeom prst="rect">
            <a:avLst/>
          </a:prstGeom>
          <a:noFill/>
        </p:spPr>
      </p:pic>
      <p:graphicFrame>
        <p:nvGraphicFramePr>
          <p:cNvPr id="3" name="표 4">
            <a:extLst>
              <a:ext uri="{FF2B5EF4-FFF2-40B4-BE49-F238E27FC236}">
                <a16:creationId xmlns:a16="http://schemas.microsoft.com/office/drawing/2014/main" id="{33B6A505-6AEB-4759-98B1-A482BE7250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9037298"/>
              </p:ext>
            </p:extLst>
          </p:nvPr>
        </p:nvGraphicFramePr>
        <p:xfrm>
          <a:off x="1846262" y="2768772"/>
          <a:ext cx="10164763" cy="33851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3309">
                  <a:extLst>
                    <a:ext uri="{9D8B030D-6E8A-4147-A177-3AD203B41FA5}">
                      <a16:colId xmlns:a16="http://schemas.microsoft.com/office/drawing/2014/main" val="2842709881"/>
                    </a:ext>
                  </a:extLst>
                </a:gridCol>
                <a:gridCol w="9011454">
                  <a:extLst>
                    <a:ext uri="{9D8B030D-6E8A-4147-A177-3AD203B41FA5}">
                      <a16:colId xmlns:a16="http://schemas.microsoft.com/office/drawing/2014/main" val="344617110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원령 예시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5408195"/>
                  </a:ext>
                </a:extLst>
              </a:tr>
              <a:tr h="1006458">
                <a:tc>
                  <a:txBody>
                    <a:bodyPr/>
                    <a:lstStyle/>
                    <a:p>
                      <a:pPr lvl="0" latinLnBrk="1"/>
                      <a:r>
                        <a:rPr lang="ko-KR" altLang="en-US" dirty="0"/>
                        <a:t>원귀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rgbClr val="000000"/>
                          </a:solidFill>
                        </a:rPr>
                        <a:t>명을 다하지 못하고 죽은 영혼이 변이한 원령</a:t>
                      </a:r>
                      <a:endParaRPr lang="ko-KR" altLang="en-US" sz="1800" dirty="0">
                        <a:latin typeface="맑은 고딕" charset="0"/>
                        <a:ea typeface="맑은 고딕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2303617"/>
                  </a:ext>
                </a:extLst>
              </a:tr>
              <a:tr h="1006458">
                <a:tc>
                  <a:txBody>
                    <a:bodyPr/>
                    <a:lstStyle/>
                    <a:p>
                      <a:pPr lvl="0" latinLnBrk="1"/>
                      <a:r>
                        <a:rPr lang="ko-KR" altLang="en-US" dirty="0" err="1"/>
                        <a:t>창귀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rgbClr val="000000"/>
                          </a:solidFill>
                        </a:rPr>
                        <a:t>호랑이에게 물려 죽어 혼이 속박되어 변이된 원령 </a:t>
                      </a:r>
                      <a:endParaRPr lang="ko-KR" altLang="en-US" sz="1800" dirty="0">
                        <a:latin typeface="맑은 고딕" charset="0"/>
                        <a:ea typeface="맑은 고딕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73094464"/>
                  </a:ext>
                </a:extLst>
              </a:tr>
              <a:tr h="1006458">
                <a:tc>
                  <a:txBody>
                    <a:bodyPr/>
                    <a:lstStyle/>
                    <a:p>
                      <a:pPr lvl="0" latinLnBrk="1"/>
                      <a:r>
                        <a:rPr lang="ko-KR" altLang="en-US" dirty="0" err="1"/>
                        <a:t>빙의령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err="1">
                          <a:solidFill>
                            <a:srgbClr val="000000"/>
                          </a:solidFill>
                        </a:rPr>
                        <a:t>산자의</a:t>
                      </a:r>
                      <a:r>
                        <a:rPr lang="ko-KR" altLang="en-US" dirty="0">
                          <a:solidFill>
                            <a:srgbClr val="000000"/>
                          </a:solidFill>
                        </a:rPr>
                        <a:t> 몸을 다른 영혼이 차지고 변이한 원령</a:t>
                      </a:r>
                      <a:endParaRPr lang="ko-KR" altLang="en-US" sz="1800" dirty="0">
                        <a:latin typeface="맑은 고딕" charset="0"/>
                        <a:ea typeface="맑은 고딕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76195285"/>
                  </a:ext>
                </a:extLst>
              </a:tr>
            </a:tbl>
          </a:graphicData>
        </a:graphic>
      </p:graphicFrame>
      <p:sp>
        <p:nvSpPr>
          <p:cNvPr id="15" name="실행 단추: 문서 14">
            <a:hlinkClick r:id="rId5" action="ppaction://hlinksldjump"/>
            <a:extLst>
              <a:ext uri="{FF2B5EF4-FFF2-40B4-BE49-F238E27FC236}">
                <a16:creationId xmlns:a16="http://schemas.microsoft.com/office/drawing/2014/main" id="{7C518F3F-BDF8-411E-B9FF-96D940D2F8A7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목차</a:t>
            </a:r>
          </a:p>
        </p:txBody>
      </p:sp>
    </p:spTree>
    <p:extLst>
      <p:ext uri="{BB962C8B-B14F-4D97-AF65-F5344CB8AC3E}">
        <p14:creationId xmlns:p14="http://schemas.microsoft.com/office/powerpoint/2010/main" val="28746659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 0"/>
          <p:cNvSpPr txBox="1">
            <a:spLocks/>
          </p:cNvSpPr>
          <p:nvPr/>
        </p:nvSpPr>
        <p:spPr>
          <a:xfrm flipH="1">
            <a:off x="192405" y="335280"/>
            <a:ext cx="3765550" cy="6457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10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.몬스터 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- 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요괴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2097A5C-65DA-42A1-9F6D-09DE0D179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E887A479-1FB4-4076-82AD-4520E3445CF4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9" name="슬라이드 번호 개체 틀 1">
            <a:extLst>
              <a:ext uri="{FF2B5EF4-FFF2-40B4-BE49-F238E27FC236}">
                <a16:creationId xmlns:a16="http://schemas.microsoft.com/office/drawing/2014/main" id="{830462B4-61D2-4C54-9B09-C3AB0FBCD56B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87A479-1FB4-4076-82AD-4520E3445CF4}" type="slidenum">
              <a:rPr lang="ko-KR" altLang="en-US" smtClean="0"/>
              <a:pPr/>
              <a:t>12</a:t>
            </a:fld>
            <a:endParaRPr lang="ko-KR" altLang="en-US"/>
          </a:p>
        </p:txBody>
      </p:sp>
      <p:cxnSp>
        <p:nvCxnSpPr>
          <p:cNvPr id="12" name="Rect 0">
            <a:extLst>
              <a:ext uri="{FF2B5EF4-FFF2-40B4-BE49-F238E27FC236}">
                <a16:creationId xmlns:a16="http://schemas.microsoft.com/office/drawing/2014/main" id="{91E74A85-B1B8-4D16-A52D-B7EEB7A6D366}"/>
              </a:ext>
            </a:extLst>
          </p:cNvPr>
          <p:cNvCxnSpPr/>
          <p:nvPr/>
        </p:nvCxnSpPr>
        <p:spPr>
          <a:xfrm>
            <a:off x="0" y="975360"/>
            <a:ext cx="12193270" cy="12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2643635"/>
              </p:ext>
            </p:extLst>
          </p:nvPr>
        </p:nvGraphicFramePr>
        <p:xfrm>
          <a:off x="521335" y="1091565"/>
          <a:ext cx="11472228" cy="1549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32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890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8300">
                <a:tc gridSpan="2">
                  <a:txBody>
                    <a:bodyPr/>
                    <a:lstStyle/>
                    <a:p>
                      <a:pPr marL="0" lvl="1" indent="0" latinLnBrk="0">
                        <a:buFontTx/>
                        <a:buNone/>
                      </a:pPr>
                      <a:r>
                        <a:rPr lang="ko-KR" altLang="en-US" b="1" kern="1200" dirty="0">
                          <a:solidFill>
                            <a:srgbClr val="FFFFFF"/>
                          </a:solidFill>
                        </a:rPr>
                        <a:t>요괴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배경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요기로 인해 변이된 존재</a:t>
                      </a:r>
                      <a:r>
                        <a:rPr lang="en-US" altLang="ko-KR" sz="16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600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3058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규칙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일반적인 전투를 통해 처치한다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보통 무리를 지어 행동한다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무리에 소속된 요괴가 공격을 받거나 적을 발견하고 일정 시간이 지날 경우 자신의 무리를 부른다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6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4" name="그림 3"/>
          <p:cNvPicPr preferRelativeResize="0">
            <a:picLocks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7833"/>
          <a:stretch>
            <a:fillRect/>
          </a:stretch>
        </p:blipFill>
        <p:spPr>
          <a:xfrm>
            <a:off x="929005" y="4204970"/>
            <a:ext cx="899795" cy="899795"/>
          </a:xfrm>
          <a:prstGeom prst="rect">
            <a:avLst/>
          </a:prstGeom>
          <a:noFill/>
        </p:spPr>
      </p:pic>
      <p:pic>
        <p:nvPicPr>
          <p:cNvPr id="15" name="그림 14"/>
          <p:cNvPicPr preferRelativeResize="0">
            <a:picLocks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672" t="11517" r="12183" b="33619"/>
          <a:stretch>
            <a:fillRect/>
          </a:stretch>
        </p:blipFill>
        <p:spPr>
          <a:xfrm>
            <a:off x="929005" y="3211195"/>
            <a:ext cx="899795" cy="899795"/>
          </a:xfrm>
          <a:prstGeom prst="rect">
            <a:avLst/>
          </a:prstGeom>
          <a:noFill/>
        </p:spPr>
      </p:pic>
      <p:pic>
        <p:nvPicPr>
          <p:cNvPr id="16" name="그림 9"/>
          <p:cNvPicPr preferRelativeResize="0">
            <a:picLocks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10" t="3602" b="3073"/>
          <a:stretch>
            <a:fillRect/>
          </a:stretch>
        </p:blipFill>
        <p:spPr>
          <a:xfrm>
            <a:off x="929005" y="5201285"/>
            <a:ext cx="899795" cy="899795"/>
          </a:xfrm>
          <a:prstGeom prst="rect">
            <a:avLst/>
          </a:prstGeom>
          <a:noFill/>
        </p:spPr>
      </p:pic>
      <p:graphicFrame>
        <p:nvGraphicFramePr>
          <p:cNvPr id="23" name="표 4">
            <a:extLst>
              <a:ext uri="{FF2B5EF4-FFF2-40B4-BE49-F238E27FC236}">
                <a16:creationId xmlns:a16="http://schemas.microsoft.com/office/drawing/2014/main" id="{73B3AFB4-F485-4970-A26A-A4601134A0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8023431"/>
              </p:ext>
            </p:extLst>
          </p:nvPr>
        </p:nvGraphicFramePr>
        <p:xfrm>
          <a:off x="1828800" y="2689318"/>
          <a:ext cx="10164763" cy="34592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3309">
                  <a:extLst>
                    <a:ext uri="{9D8B030D-6E8A-4147-A177-3AD203B41FA5}">
                      <a16:colId xmlns:a16="http://schemas.microsoft.com/office/drawing/2014/main" val="2842709881"/>
                    </a:ext>
                  </a:extLst>
                </a:gridCol>
                <a:gridCol w="9011454">
                  <a:extLst>
                    <a:ext uri="{9D8B030D-6E8A-4147-A177-3AD203B41FA5}">
                      <a16:colId xmlns:a16="http://schemas.microsoft.com/office/drawing/2014/main" val="344617110"/>
                    </a:ext>
                  </a:extLst>
                </a:gridCol>
              </a:tblGrid>
              <a:tr h="439837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요괴 예시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5408195"/>
                  </a:ext>
                </a:extLst>
              </a:tr>
              <a:tr h="1006458">
                <a:tc>
                  <a:txBody>
                    <a:bodyPr/>
                    <a:lstStyle/>
                    <a:p>
                      <a:pPr lvl="0" latinLnBrk="1"/>
                      <a:r>
                        <a:rPr lang="ko-KR" altLang="en-US" dirty="0"/>
                        <a:t>구미호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 hangingPunct="1"/>
                      <a:r>
                        <a:rPr lang="ko-KR" altLang="en-US" dirty="0">
                          <a:solidFill>
                            <a:srgbClr val="000000"/>
                          </a:solidFill>
                        </a:rPr>
                        <a:t>900년이라는 세월 동안 요기를 흡수하여 변이한 여우 요괴</a:t>
                      </a:r>
                      <a:endParaRPr lang="ko-KR" altLang="en-US" sz="1800" dirty="0">
                        <a:latin typeface="맑은 고딕" charset="0"/>
                        <a:ea typeface="맑은 고딕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2303617"/>
                  </a:ext>
                </a:extLst>
              </a:tr>
              <a:tr h="1006458">
                <a:tc>
                  <a:txBody>
                    <a:bodyPr/>
                    <a:lstStyle/>
                    <a:p>
                      <a:pPr lvl="0" latinLnBrk="1"/>
                      <a:r>
                        <a:rPr lang="ko-KR" altLang="en-US" dirty="0" err="1"/>
                        <a:t>괴범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 hangingPunct="1"/>
                      <a:r>
                        <a:rPr lang="ko-KR" altLang="en-US" dirty="0">
                          <a:solidFill>
                            <a:srgbClr val="000000"/>
                          </a:solidFill>
                        </a:rPr>
                        <a:t>요기에 노출된 호랑이가 변이한 요괴</a:t>
                      </a:r>
                      <a:endParaRPr lang="ko-KR" altLang="en-US" sz="1800" dirty="0">
                        <a:latin typeface="맑은 고딕" charset="0"/>
                        <a:ea typeface="맑은 고딕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73094464"/>
                  </a:ext>
                </a:extLst>
              </a:tr>
              <a:tr h="1006458">
                <a:tc>
                  <a:txBody>
                    <a:bodyPr/>
                    <a:lstStyle/>
                    <a:p>
                      <a:pPr lvl="0" latinLnBrk="1"/>
                      <a:r>
                        <a:rPr lang="ko-KR" altLang="en-US" dirty="0"/>
                        <a:t>서생원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 hangingPunct="1"/>
                      <a:r>
                        <a:rPr lang="ko-KR" altLang="en-US" dirty="0">
                          <a:solidFill>
                            <a:srgbClr val="000000"/>
                          </a:solidFill>
                        </a:rPr>
                        <a:t>요기로 변이한 쥐 요괴 인간의 손톱을 먹어 인간의 모습으로 둔갑</a:t>
                      </a:r>
                      <a:endParaRPr lang="ko-KR" altLang="en-US" sz="1800" dirty="0">
                        <a:latin typeface="맑은 고딕" charset="0"/>
                        <a:ea typeface="맑은 고딕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76195285"/>
                  </a:ext>
                </a:extLst>
              </a:tr>
            </a:tbl>
          </a:graphicData>
        </a:graphic>
      </p:graphicFrame>
      <p:sp>
        <p:nvSpPr>
          <p:cNvPr id="14" name="실행 단추: 문서 13">
            <a:hlinkClick r:id="rId5" action="ppaction://hlinksldjump"/>
            <a:extLst>
              <a:ext uri="{FF2B5EF4-FFF2-40B4-BE49-F238E27FC236}">
                <a16:creationId xmlns:a16="http://schemas.microsoft.com/office/drawing/2014/main" id="{080517EC-CB36-4D31-B50F-B8F18973E5AA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목차</a:t>
            </a:r>
          </a:p>
        </p:txBody>
      </p:sp>
    </p:spTree>
    <p:extLst>
      <p:ext uri="{BB962C8B-B14F-4D97-AF65-F5344CB8AC3E}">
        <p14:creationId xmlns:p14="http://schemas.microsoft.com/office/powerpoint/2010/main" val="20521413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 0"/>
          <p:cNvSpPr txBox="1">
            <a:spLocks/>
          </p:cNvSpPr>
          <p:nvPr/>
        </p:nvSpPr>
        <p:spPr>
          <a:xfrm flipH="1">
            <a:off x="192405" y="335280"/>
            <a:ext cx="3765550" cy="6457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11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.몬스터 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- 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요물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2097A5C-65DA-42A1-9F6D-09DE0D179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E887A479-1FB4-4076-82AD-4520E3445CF4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9" name="슬라이드 번호 개체 틀 1">
            <a:extLst>
              <a:ext uri="{FF2B5EF4-FFF2-40B4-BE49-F238E27FC236}">
                <a16:creationId xmlns:a16="http://schemas.microsoft.com/office/drawing/2014/main" id="{830462B4-61D2-4C54-9B09-C3AB0FBCD56B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87A479-1FB4-4076-82AD-4520E3445CF4}" type="slidenum">
              <a:rPr lang="ko-KR" altLang="en-US" smtClean="0"/>
              <a:pPr/>
              <a:t>13</a:t>
            </a:fld>
            <a:endParaRPr lang="ko-KR" altLang="en-US"/>
          </a:p>
        </p:txBody>
      </p:sp>
      <p:cxnSp>
        <p:nvCxnSpPr>
          <p:cNvPr id="12" name="Rect 0">
            <a:extLst>
              <a:ext uri="{FF2B5EF4-FFF2-40B4-BE49-F238E27FC236}">
                <a16:creationId xmlns:a16="http://schemas.microsoft.com/office/drawing/2014/main" id="{91E74A85-B1B8-4D16-A52D-B7EEB7A6D366}"/>
              </a:ext>
            </a:extLst>
          </p:cNvPr>
          <p:cNvCxnSpPr/>
          <p:nvPr/>
        </p:nvCxnSpPr>
        <p:spPr>
          <a:xfrm>
            <a:off x="0" y="975360"/>
            <a:ext cx="12193270" cy="12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6389684"/>
              </p:ext>
            </p:extLst>
          </p:nvPr>
        </p:nvGraphicFramePr>
        <p:xfrm>
          <a:off x="458788" y="1055858"/>
          <a:ext cx="11534775" cy="1485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08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238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8300">
                <a:tc gridSpan="2">
                  <a:txBody>
                    <a:bodyPr/>
                    <a:lstStyle/>
                    <a:p>
                      <a:pPr marL="0" lvl="1" indent="0" latinLnBrk="0">
                        <a:buFontTx/>
                        <a:buNone/>
                      </a:pPr>
                      <a:r>
                        <a:rPr lang="ko-KR" altLang="en-US" b="1" kern="1200" dirty="0">
                          <a:solidFill>
                            <a:srgbClr val="FFFFFF"/>
                          </a:solidFill>
                        </a:rPr>
                        <a:t>요물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4645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500" kern="1200">
                          <a:solidFill>
                            <a:srgbClr val="000000"/>
                          </a:solidFill>
                        </a:rPr>
                        <a:t>특징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500" kern="1200">
                          <a:solidFill>
                            <a:srgbClr val="000000"/>
                          </a:solidFill>
                        </a:rPr>
                        <a:t>지맥 등의 자연의 기운으로 나타난 존재들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82955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500" kern="1200">
                          <a:solidFill>
                            <a:srgbClr val="000000"/>
                          </a:solidFill>
                        </a:rPr>
                        <a:t>규칙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500" kern="1200" dirty="0">
                          <a:solidFill>
                            <a:srgbClr val="000000"/>
                          </a:solidFill>
                        </a:rPr>
                        <a:t>대부분 자신의 영역을 지키며 영역내에 들어오는 침입자를 공격한다</a:t>
                      </a:r>
                      <a:r>
                        <a:rPr lang="en-US" altLang="ko-KR" sz="15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r>
                        <a:rPr lang="ko-KR" altLang="en-US" sz="1500" kern="1200" dirty="0">
                          <a:solidFill>
                            <a:srgbClr val="000000"/>
                          </a:solidFill>
                        </a:rPr>
                        <a:t> 침입자가 자신의 영역을 벗어날 경우 공격을 멈춘다</a:t>
                      </a:r>
                      <a:r>
                        <a:rPr lang="en-US" altLang="ko-KR" sz="15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500" kern="1200" dirty="0">
                        <a:solidFill>
                          <a:srgbClr val="000000"/>
                        </a:solidFill>
                      </a:endParaRP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500" kern="1200" dirty="0">
                          <a:solidFill>
                            <a:srgbClr val="000000"/>
                          </a:solidFill>
                        </a:rPr>
                        <a:t>퀘스트를 통하여 제압 또는 진정 시킬 수 있지만 처치할 수는 없다</a:t>
                      </a:r>
                      <a:r>
                        <a:rPr lang="en-US" altLang="ko-KR" sz="15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r>
                        <a:rPr lang="ko-KR" altLang="en-US" sz="1500" kern="1200" dirty="0"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500" kern="1200" dirty="0">
                          <a:solidFill>
                            <a:srgbClr val="000000"/>
                          </a:solidFill>
                        </a:rPr>
                        <a:t>전투시 공격할 수는 있지만 잠시 시간을 버는 것 이외에 의미는 없다</a:t>
                      </a:r>
                      <a:r>
                        <a:rPr lang="en-US" altLang="ko-KR" sz="15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r>
                        <a:rPr lang="ko-KR" altLang="en-US" sz="1500" kern="1200" dirty="0">
                          <a:solidFill>
                            <a:srgbClr val="000000"/>
                          </a:solidFill>
                        </a:rPr>
                        <a:t> 해당 지역의 재해, 형상 같은 </a:t>
                      </a:r>
                      <a:r>
                        <a:rPr lang="ko-KR" altLang="en-US" sz="1500" kern="1200" dirty="0" err="1">
                          <a:solidFill>
                            <a:srgbClr val="000000"/>
                          </a:solidFill>
                        </a:rPr>
                        <a:t>기믹에</a:t>
                      </a:r>
                      <a:r>
                        <a:rPr lang="ko-KR" altLang="en-US" sz="1500" kern="1200" dirty="0">
                          <a:solidFill>
                            <a:srgbClr val="000000"/>
                          </a:solidFill>
                        </a:rPr>
                        <a:t> 가깝다</a:t>
                      </a:r>
                      <a:r>
                        <a:rPr lang="en-US" altLang="ko-KR" sz="15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5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4" name="그림 3"/>
          <p:cNvPicPr preferRelativeResize="0">
            <a:picLocks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880" y="5074920"/>
            <a:ext cx="899795" cy="899795"/>
          </a:xfrm>
          <a:prstGeom prst="rect">
            <a:avLst/>
          </a:prstGeom>
          <a:noFill/>
        </p:spPr>
      </p:pic>
      <p:pic>
        <p:nvPicPr>
          <p:cNvPr id="5" name="그림 4"/>
          <p:cNvPicPr preferRelativeResize="0">
            <a:picLocks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007"/>
          <a:stretch>
            <a:fillRect/>
          </a:stretch>
        </p:blipFill>
        <p:spPr>
          <a:xfrm>
            <a:off x="929005" y="3098800"/>
            <a:ext cx="899795" cy="899795"/>
          </a:xfrm>
          <a:prstGeom prst="rect">
            <a:avLst/>
          </a:prstGeom>
          <a:noFill/>
        </p:spPr>
      </p:pic>
      <p:pic>
        <p:nvPicPr>
          <p:cNvPr id="14" name="그림 16"/>
          <p:cNvPicPr preferRelativeResize="0">
            <a:picLocks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005" y="4086860"/>
            <a:ext cx="899795" cy="899795"/>
          </a:xfrm>
          <a:prstGeom prst="rect">
            <a:avLst/>
          </a:prstGeom>
          <a:noFill/>
        </p:spPr>
      </p:pic>
      <p:graphicFrame>
        <p:nvGraphicFramePr>
          <p:cNvPr id="21" name="표 4">
            <a:extLst>
              <a:ext uri="{FF2B5EF4-FFF2-40B4-BE49-F238E27FC236}">
                <a16:creationId xmlns:a16="http://schemas.microsoft.com/office/drawing/2014/main" id="{C1DF0825-F540-416E-B0FF-21FF6A3F8A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804159"/>
              </p:ext>
            </p:extLst>
          </p:nvPr>
        </p:nvGraphicFramePr>
        <p:xfrm>
          <a:off x="1828800" y="2603842"/>
          <a:ext cx="10164763" cy="34592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8218">
                  <a:extLst>
                    <a:ext uri="{9D8B030D-6E8A-4147-A177-3AD203B41FA5}">
                      <a16:colId xmlns:a16="http://schemas.microsoft.com/office/drawing/2014/main" val="2842709881"/>
                    </a:ext>
                  </a:extLst>
                </a:gridCol>
                <a:gridCol w="8896545">
                  <a:extLst>
                    <a:ext uri="{9D8B030D-6E8A-4147-A177-3AD203B41FA5}">
                      <a16:colId xmlns:a16="http://schemas.microsoft.com/office/drawing/2014/main" val="344617110"/>
                    </a:ext>
                  </a:extLst>
                </a:gridCol>
              </a:tblGrid>
              <a:tr h="439837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요물 예시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5408195"/>
                  </a:ext>
                </a:extLst>
              </a:tr>
              <a:tr h="1006458">
                <a:tc>
                  <a:txBody>
                    <a:bodyPr/>
                    <a:lstStyle/>
                    <a:p>
                      <a:pPr lvl="0" latinLnBrk="1"/>
                      <a:r>
                        <a:rPr lang="ko-KR" altLang="en-US" dirty="0" err="1"/>
                        <a:t>산아귀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 hangingPunct="1"/>
                      <a:r>
                        <a:rPr lang="ko-KR" altLang="en-US" dirty="0">
                          <a:solidFill>
                            <a:srgbClr val="000000"/>
                          </a:solidFill>
                        </a:rPr>
                        <a:t>폭주하는 지맥으로 산 자체에 의지가 생겨 변이한 요물</a:t>
                      </a:r>
                      <a:endParaRPr lang="ko-KR" altLang="en-US" sz="1800" dirty="0">
                        <a:latin typeface="맑은 고딕" charset="0"/>
                        <a:ea typeface="맑은 고딕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2303617"/>
                  </a:ext>
                </a:extLst>
              </a:tr>
              <a:tr h="1006458">
                <a:tc>
                  <a:txBody>
                    <a:bodyPr/>
                    <a:lstStyle/>
                    <a:p>
                      <a:pPr lvl="0" latinLnBrk="1"/>
                      <a:r>
                        <a:rPr lang="ko-KR" altLang="en-US" dirty="0"/>
                        <a:t>치우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 hangingPunct="1"/>
                      <a:r>
                        <a:rPr lang="ko-KR" altLang="en-US" dirty="0">
                          <a:solidFill>
                            <a:srgbClr val="000000"/>
                          </a:solidFill>
                        </a:rPr>
                        <a:t>안개를 몰고 다니며 안개 속에서 길을 잃은 존재들을 습격하는 요물</a:t>
                      </a:r>
                      <a:endParaRPr lang="ko-KR" altLang="en-US" sz="1800" dirty="0">
                        <a:latin typeface="맑은 고딕" charset="0"/>
                        <a:ea typeface="맑은 고딕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73094464"/>
                  </a:ext>
                </a:extLst>
              </a:tr>
              <a:tr h="1006458">
                <a:tc>
                  <a:txBody>
                    <a:bodyPr/>
                    <a:lstStyle/>
                    <a:p>
                      <a:pPr lvl="0" latinLnBrk="1"/>
                      <a:r>
                        <a:rPr lang="ko-KR" altLang="en-US" dirty="0"/>
                        <a:t>기는 혼돈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 hangingPunct="1"/>
                      <a:r>
                        <a:rPr lang="ko-KR" altLang="en-US" dirty="0">
                          <a:solidFill>
                            <a:srgbClr val="000000"/>
                          </a:solidFill>
                        </a:rPr>
                        <a:t>지맥이 폭주한 뒤 나타난 요물 마주치는 존재에게 질문을 하고 물음에 답하기도 함</a:t>
                      </a:r>
                      <a:endParaRPr lang="ko-KR" altLang="en-US" sz="1800" dirty="0">
                        <a:latin typeface="맑은 고딕" charset="0"/>
                        <a:ea typeface="맑은 고딕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76195285"/>
                  </a:ext>
                </a:extLst>
              </a:tr>
            </a:tbl>
          </a:graphicData>
        </a:graphic>
      </p:graphicFrame>
      <p:sp>
        <p:nvSpPr>
          <p:cNvPr id="15" name="실행 단추: 문서 14">
            <a:hlinkClick r:id="rId5" action="ppaction://hlinksldjump"/>
            <a:extLst>
              <a:ext uri="{FF2B5EF4-FFF2-40B4-BE49-F238E27FC236}">
                <a16:creationId xmlns:a16="http://schemas.microsoft.com/office/drawing/2014/main" id="{1973BCD7-D232-40C9-8C93-549ECFA806B4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목차</a:t>
            </a:r>
          </a:p>
        </p:txBody>
      </p:sp>
    </p:spTree>
    <p:extLst>
      <p:ext uri="{BB962C8B-B14F-4D97-AF65-F5344CB8AC3E}">
        <p14:creationId xmlns:p14="http://schemas.microsoft.com/office/powerpoint/2010/main" val="25850337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 0"/>
          <p:cNvSpPr txBox="1">
            <a:spLocks/>
          </p:cNvSpPr>
          <p:nvPr/>
        </p:nvSpPr>
        <p:spPr>
          <a:xfrm flipH="1">
            <a:off x="192405" y="335280"/>
            <a:ext cx="3765550" cy="6457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12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.세력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2097A5C-65DA-42A1-9F6D-09DE0D179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E887A479-1FB4-4076-82AD-4520E3445CF4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9" name="슬라이드 번호 개체 틀 1">
            <a:extLst>
              <a:ext uri="{FF2B5EF4-FFF2-40B4-BE49-F238E27FC236}">
                <a16:creationId xmlns:a16="http://schemas.microsoft.com/office/drawing/2014/main" id="{830462B4-61D2-4C54-9B09-C3AB0FBCD56B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87A479-1FB4-4076-82AD-4520E3445CF4}" type="slidenum">
              <a:rPr lang="ko-KR" altLang="en-US" smtClean="0"/>
              <a:pPr/>
              <a:t>14</a:t>
            </a:fld>
            <a:endParaRPr lang="ko-KR" altLang="en-US"/>
          </a:p>
        </p:txBody>
      </p:sp>
      <p:graphicFrame>
        <p:nvGraphicFramePr>
          <p:cNvPr id="12" name="Table 3">
            <a:extLst>
              <a:ext uri="{FF2B5EF4-FFF2-40B4-BE49-F238E27FC236}">
                <a16:creationId xmlns:a16="http://schemas.microsoft.com/office/drawing/2014/main" id="{83F01C9A-F5BF-4DAE-9428-9473A3D656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2397731"/>
              </p:ext>
            </p:extLst>
          </p:nvPr>
        </p:nvGraphicFramePr>
        <p:xfrm>
          <a:off x="521335" y="2148839"/>
          <a:ext cx="10549890" cy="42678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15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28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068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587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18074">
                <a:tc gridSpan="4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b="1" kern="1200" dirty="0">
                          <a:solidFill>
                            <a:srgbClr val="FFFFFF"/>
                          </a:solidFill>
                        </a:rPr>
                        <a:t>세력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6135">
                <a:tc rowSpan="10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ko-KR" sz="1200" kern="1200" dirty="0">
                          <a:solidFill>
                            <a:srgbClr val="000000"/>
                          </a:solidFill>
                        </a:rPr>
                        <a:t>무림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 rowSpan="6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정파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개방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뛰어난 정보력을 가진 </a:t>
                      </a:r>
                      <a:r>
                        <a:rPr lang="ko-KR" altLang="en-US" sz="1200" kern="1200" dirty="0" err="1">
                          <a:solidFill>
                            <a:srgbClr val="000000"/>
                          </a:solidFill>
                        </a:rPr>
                        <a:t>봉법과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 장법, 권법을 주로 사용한다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6135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소림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강하고 빠른 권법과 </a:t>
                      </a:r>
                      <a:r>
                        <a:rPr lang="ko-KR" altLang="en-US" sz="1200" kern="1200" dirty="0" err="1">
                          <a:solidFill>
                            <a:srgbClr val="000000"/>
                          </a:solidFill>
                        </a:rPr>
                        <a:t>봉법을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 주로 사용한다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6135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무당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부드럽고 유연한 연계를 주로 하는 검법을 주로 사용한다.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6135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화산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화려하고 빠른 도검을 주로 사용한다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6135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곤륜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뛰어난 </a:t>
                      </a:r>
                      <a:r>
                        <a:rPr lang="ko-KR" altLang="en-US" sz="1200" kern="1200" dirty="0" err="1">
                          <a:solidFill>
                            <a:srgbClr val="000000"/>
                          </a:solidFill>
                        </a:rPr>
                        <a:t>경공을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 중심으로 하는 도검을 사용한다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6135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종남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방어를 중심으로 하는 도검을 사용한다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6135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사파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마교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 err="1">
                          <a:solidFill>
                            <a:srgbClr val="000000"/>
                          </a:solidFill>
                        </a:rPr>
                        <a:t>마공을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 사용하는 마인들의 집단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6135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혈교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독과 피를 사용하는 주술을 사용한다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96135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하오문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무공은 뛰어나지 않지만 다양한 구성원들과 정보력을 가진 단체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96135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일월신교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해와 달에 관련된 무공을 사용한다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96135">
                <a:tc row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ko-KR" sz="1200" kern="1200">
                          <a:solidFill>
                            <a:srgbClr val="000000"/>
                          </a:solidFill>
                        </a:rPr>
                        <a:t>도방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좌도방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주문과 부적들을 사용 하는 술법을 주로 사용하는 </a:t>
                      </a:r>
                      <a:r>
                        <a:rPr lang="ko-KR" altLang="en-US" sz="1200" kern="1200" dirty="0" err="1">
                          <a:solidFill>
                            <a:srgbClr val="000000"/>
                          </a:solidFill>
                        </a:rPr>
                        <a:t>도방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96135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우도방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주문과 부적들을 사용 하지 않는 술법을 주로 사용하는 </a:t>
                      </a:r>
                      <a:r>
                        <a:rPr lang="ko-KR" altLang="en-US" sz="1200" kern="1200" dirty="0" err="1">
                          <a:solidFill>
                            <a:srgbClr val="000000"/>
                          </a:solidFill>
                        </a:rPr>
                        <a:t>도방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96135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ko-KR" sz="1200" kern="1200">
                          <a:solidFill>
                            <a:srgbClr val="000000"/>
                          </a:solidFill>
                        </a:rPr>
                        <a:t>기타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과거 전쟁으로 인해 소수의 인원만이 남은 세력들.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cxnSp>
        <p:nvCxnSpPr>
          <p:cNvPr id="13" name="Rect 0">
            <a:extLst>
              <a:ext uri="{FF2B5EF4-FFF2-40B4-BE49-F238E27FC236}">
                <a16:creationId xmlns:a16="http://schemas.microsoft.com/office/drawing/2014/main" id="{2E796C8A-5669-47F1-BA22-4FB1E52D2DCC}"/>
              </a:ext>
            </a:extLst>
          </p:cNvPr>
          <p:cNvCxnSpPr/>
          <p:nvPr/>
        </p:nvCxnSpPr>
        <p:spPr>
          <a:xfrm>
            <a:off x="0" y="975360"/>
            <a:ext cx="12193270" cy="12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Table 3">
            <a:extLst>
              <a:ext uri="{FF2B5EF4-FFF2-40B4-BE49-F238E27FC236}">
                <a16:creationId xmlns:a16="http://schemas.microsoft.com/office/drawing/2014/main" id="{722B27BA-6385-4304-A132-BD70138945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0259546"/>
              </p:ext>
            </p:extLst>
          </p:nvPr>
        </p:nvGraphicFramePr>
        <p:xfrm>
          <a:off x="521335" y="1091565"/>
          <a:ext cx="10549890" cy="883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498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31665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b="1" kern="1200">
                          <a:solidFill>
                            <a:srgbClr val="FFFFFF"/>
                          </a:solidFill>
                        </a:rPr>
                        <a:t>세력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348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</a:rPr>
                        <a:t>해당 세력에 관련된 퀘스트를 진행하거나 해당 세력의 관련된 무공을 수련하는 등의 방법으로 우호도를 올릴 수 있다</a:t>
                      </a:r>
                      <a:r>
                        <a:rPr lang="en-US" altLang="ko-KR" sz="14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</a:rPr>
                        <a:t>우호도가 높아질 경우 특정 퀘스트가 해금되거나 새로운 무공을 배울 수 있다</a:t>
                      </a:r>
                      <a:r>
                        <a:rPr lang="en-US" altLang="ko-KR" sz="14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4" name="실행 단추: 문서 13">
            <a:hlinkClick r:id="rId2" action="ppaction://hlinksldjump"/>
            <a:extLst>
              <a:ext uri="{FF2B5EF4-FFF2-40B4-BE49-F238E27FC236}">
                <a16:creationId xmlns:a16="http://schemas.microsoft.com/office/drawing/2014/main" id="{E1624AC5-BA9B-43F9-ABFA-40210D65DC40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목차</a:t>
            </a:r>
          </a:p>
        </p:txBody>
      </p:sp>
    </p:spTree>
    <p:extLst>
      <p:ext uri="{BB962C8B-B14F-4D97-AF65-F5344CB8AC3E}">
        <p14:creationId xmlns:p14="http://schemas.microsoft.com/office/powerpoint/2010/main" val="41171166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 0"/>
          <p:cNvSpPr txBox="1">
            <a:spLocks/>
          </p:cNvSpPr>
          <p:nvPr/>
        </p:nvSpPr>
        <p:spPr>
          <a:xfrm flipH="1">
            <a:off x="192405" y="335280"/>
            <a:ext cx="3766185" cy="6457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13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.세력도</a:t>
            </a:r>
          </a:p>
        </p:txBody>
      </p:sp>
      <p:sp>
        <p:nvSpPr>
          <p:cNvPr id="2" name="슬라이드 번호 개체 틀 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200">
                <a:latin typeface="Arial" charset="0"/>
                <a:ea typeface="나눔스퀘어" charset="0"/>
                <a:cs typeface="+mn-cs"/>
              </a:rPr>
              <a:t>15</a:t>
            </a:fld>
            <a:endParaRPr lang="ko-KR" altLang="en-US" sz="1200">
              <a:latin typeface="Arial" charset="0"/>
              <a:ea typeface="나눔스퀘어" charset="0"/>
              <a:cs typeface="+mn-cs"/>
            </a:endParaRPr>
          </a:p>
        </p:txBody>
      </p:sp>
      <p:sp>
        <p:nvSpPr>
          <p:cNvPr id="9" name="Rect 0"/>
          <p:cNvSpPr txBox="1">
            <a:spLocks/>
          </p:cNvSpPr>
          <p:nvPr/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r" defTabSz="914400" rtl="0" eaLnBrk="1" latinLnBrk="1" hangingPunct="1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lvl="1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2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3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lvl="4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lvl="5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lvl="6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lvl="7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lvl="8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15</a:t>
            </a:fld>
            <a:endParaRPr lang="ko-KR" altLang="en-US"/>
          </a:p>
        </p:txBody>
      </p:sp>
      <p:cxnSp>
        <p:nvCxnSpPr>
          <p:cNvPr id="13" name="Rect 0"/>
          <p:cNvCxnSpPr/>
          <p:nvPr/>
        </p:nvCxnSpPr>
        <p:spPr>
          <a:xfrm>
            <a:off x="0" y="975360"/>
            <a:ext cx="12193905" cy="19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그룹 3">
            <a:extLst>
              <a:ext uri="{FF2B5EF4-FFF2-40B4-BE49-F238E27FC236}">
                <a16:creationId xmlns:a16="http://schemas.microsoft.com/office/drawing/2014/main" id="{6C3F53BA-75F1-4750-BDE1-B5FC35EA6220}"/>
              </a:ext>
            </a:extLst>
          </p:cNvPr>
          <p:cNvGrpSpPr/>
          <p:nvPr/>
        </p:nvGrpSpPr>
        <p:grpSpPr>
          <a:xfrm>
            <a:off x="582930" y="1166495"/>
            <a:ext cx="10956925" cy="5003165"/>
            <a:chOff x="582930" y="1166495"/>
            <a:chExt cx="10956925" cy="5003165"/>
          </a:xfrm>
        </p:grpSpPr>
        <p:sp>
          <p:nvSpPr>
            <p:cNvPr id="15" name="도형 3"/>
            <p:cNvSpPr>
              <a:spLocks/>
            </p:cNvSpPr>
            <p:nvPr/>
          </p:nvSpPr>
          <p:spPr>
            <a:xfrm>
              <a:off x="800735" y="1166495"/>
              <a:ext cx="1065530" cy="436245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hangingPunct="1"/>
              <a:r>
                <a:rPr sz="1800" dirty="0">
                  <a:latin typeface="맑은 고딕" charset="0"/>
                  <a:ea typeface="맑은 고딕" charset="0"/>
                </a:rPr>
                <a:t>정</a:t>
              </a:r>
              <a:r>
                <a:rPr lang="ko-KR" sz="1800" dirty="0">
                  <a:latin typeface="맑은 고딕" charset="0"/>
                  <a:ea typeface="맑은 고딕" charset="0"/>
                </a:rPr>
                <a:t>파</a:t>
              </a:r>
              <a:endParaRPr lang="ko-KR" altLang="en-US" sz="1800" dirty="0">
                <a:latin typeface="맑은 고딕" charset="0"/>
                <a:ea typeface="맑은 고딕" charset="0"/>
              </a:endParaRPr>
            </a:p>
          </p:txBody>
        </p:sp>
        <p:sp>
          <p:nvSpPr>
            <p:cNvPr id="16" name="도형 6"/>
            <p:cNvSpPr>
              <a:spLocks/>
            </p:cNvSpPr>
            <p:nvPr/>
          </p:nvSpPr>
          <p:spPr>
            <a:xfrm>
              <a:off x="5486400" y="1166495"/>
              <a:ext cx="1065530" cy="436245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hangingPunct="1"/>
              <a:r>
                <a:rPr lang="ko-KR" sz="1800">
                  <a:latin typeface="맑은 고딕" charset="0"/>
                  <a:ea typeface="맑은 고딕" charset="0"/>
                </a:rPr>
                <a:t>사파</a:t>
              </a: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17" name="도형 7"/>
            <p:cNvSpPr>
              <a:spLocks/>
            </p:cNvSpPr>
            <p:nvPr/>
          </p:nvSpPr>
          <p:spPr>
            <a:xfrm>
              <a:off x="582930" y="4587240"/>
              <a:ext cx="1065530" cy="436245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hangingPunct="1"/>
              <a:r>
                <a:rPr lang="ko-KR" sz="1800">
                  <a:latin typeface="맑은 고딕" charset="0"/>
                  <a:ea typeface="맑은 고딕" charset="0"/>
                </a:rPr>
                <a:t>도방</a:t>
              </a: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18" name="도형 8"/>
            <p:cNvSpPr>
              <a:spLocks/>
            </p:cNvSpPr>
            <p:nvPr/>
          </p:nvSpPr>
          <p:spPr>
            <a:xfrm>
              <a:off x="9629775" y="4515485"/>
              <a:ext cx="1065530" cy="436245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hangingPunct="1"/>
              <a:r>
                <a:rPr lang="ko-KR" sz="1800">
                  <a:latin typeface="맑은 고딕" charset="0"/>
                  <a:ea typeface="맑은 고딕" charset="0"/>
                </a:rPr>
                <a:t>기타</a:t>
              </a: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19" name="도형 9"/>
            <p:cNvSpPr>
              <a:spLocks/>
            </p:cNvSpPr>
            <p:nvPr/>
          </p:nvSpPr>
          <p:spPr>
            <a:xfrm>
              <a:off x="1499235" y="1801495"/>
              <a:ext cx="749935" cy="356870"/>
            </a:xfrm>
            <a:prstGeom prst="rect">
              <a:avLst/>
            </a:prstGeom>
            <a:solidFill>
              <a:srgbClr val="E7E9E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hangingPunct="1"/>
              <a:r>
                <a:rPr lang="ko-KR" sz="180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개방</a:t>
              </a:r>
              <a:endParaRPr lang="ko-KR" altLang="en-US" sz="180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20" name="도형 12"/>
            <p:cNvSpPr>
              <a:spLocks/>
            </p:cNvSpPr>
            <p:nvPr/>
          </p:nvSpPr>
          <p:spPr>
            <a:xfrm>
              <a:off x="2849880" y="1801495"/>
              <a:ext cx="749935" cy="356870"/>
            </a:xfrm>
            <a:prstGeom prst="rect">
              <a:avLst/>
            </a:prstGeom>
            <a:solidFill>
              <a:srgbClr val="E7E9E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hangingPunct="1"/>
              <a:r>
                <a:rPr lang="ko-KR" sz="180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소림</a:t>
              </a:r>
              <a:endParaRPr lang="ko-KR" altLang="en-US" sz="180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21" name="도형 13"/>
            <p:cNvSpPr>
              <a:spLocks/>
            </p:cNvSpPr>
            <p:nvPr/>
          </p:nvSpPr>
          <p:spPr>
            <a:xfrm>
              <a:off x="1118235" y="2390775"/>
              <a:ext cx="749935" cy="356870"/>
            </a:xfrm>
            <a:prstGeom prst="rect">
              <a:avLst/>
            </a:prstGeom>
            <a:solidFill>
              <a:srgbClr val="E7E9E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hangingPunct="1"/>
              <a:r>
                <a:rPr lang="ko-KR" sz="180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무당</a:t>
              </a:r>
              <a:endParaRPr lang="ko-KR" altLang="en-US" sz="180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22" name="도형 14"/>
            <p:cNvSpPr>
              <a:spLocks/>
            </p:cNvSpPr>
            <p:nvPr/>
          </p:nvSpPr>
          <p:spPr>
            <a:xfrm>
              <a:off x="3221990" y="2381885"/>
              <a:ext cx="749935" cy="356870"/>
            </a:xfrm>
            <a:prstGeom prst="rect">
              <a:avLst/>
            </a:prstGeom>
            <a:solidFill>
              <a:srgbClr val="E7E9E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hangingPunct="1"/>
              <a:r>
                <a:rPr lang="ko-KR" sz="180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화산</a:t>
              </a:r>
              <a:endParaRPr lang="ko-KR" altLang="en-US" sz="180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23" name="도형 15"/>
            <p:cNvSpPr>
              <a:spLocks/>
            </p:cNvSpPr>
            <p:nvPr/>
          </p:nvSpPr>
          <p:spPr>
            <a:xfrm>
              <a:off x="1499235" y="2988945"/>
              <a:ext cx="749935" cy="356870"/>
            </a:xfrm>
            <a:prstGeom prst="rect">
              <a:avLst/>
            </a:prstGeom>
            <a:solidFill>
              <a:srgbClr val="E7E9E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hangingPunct="1"/>
              <a:r>
                <a:rPr lang="ko-KR" sz="180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곤륜</a:t>
              </a:r>
              <a:endParaRPr lang="ko-KR" altLang="en-US" sz="180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24" name="도형 16"/>
            <p:cNvSpPr>
              <a:spLocks/>
            </p:cNvSpPr>
            <p:nvPr/>
          </p:nvSpPr>
          <p:spPr>
            <a:xfrm>
              <a:off x="2849880" y="2989580"/>
              <a:ext cx="749935" cy="356870"/>
            </a:xfrm>
            <a:prstGeom prst="rect">
              <a:avLst/>
            </a:prstGeom>
            <a:solidFill>
              <a:srgbClr val="E7E9E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hangingPunct="1"/>
              <a:r>
                <a:rPr lang="ko-KR" sz="180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종남</a:t>
              </a:r>
              <a:endParaRPr lang="ko-KR" altLang="en-US" sz="180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25" name="도형 17"/>
            <p:cNvSpPr>
              <a:spLocks/>
            </p:cNvSpPr>
            <p:nvPr/>
          </p:nvSpPr>
          <p:spPr>
            <a:xfrm>
              <a:off x="6030595" y="1792605"/>
              <a:ext cx="749935" cy="356870"/>
            </a:xfrm>
            <a:prstGeom prst="rect">
              <a:avLst/>
            </a:prstGeom>
            <a:solidFill>
              <a:srgbClr val="E7E9E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hangingPunct="1"/>
              <a:r>
                <a:rPr lang="ko-KR" sz="180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마교</a:t>
              </a:r>
              <a:endParaRPr lang="ko-KR" altLang="en-US" sz="180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26" name="도형 18"/>
            <p:cNvSpPr>
              <a:spLocks/>
            </p:cNvSpPr>
            <p:nvPr/>
          </p:nvSpPr>
          <p:spPr>
            <a:xfrm>
              <a:off x="8645525" y="2623820"/>
              <a:ext cx="749935" cy="356870"/>
            </a:xfrm>
            <a:prstGeom prst="rect">
              <a:avLst/>
            </a:prstGeom>
            <a:solidFill>
              <a:srgbClr val="E7E9E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hangingPunct="1"/>
              <a:r>
                <a:rPr lang="ko-KR" sz="180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혈교</a:t>
              </a:r>
              <a:endParaRPr lang="ko-KR" altLang="en-US" sz="180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27" name="도형 19"/>
            <p:cNvSpPr>
              <a:spLocks/>
            </p:cNvSpPr>
            <p:nvPr/>
          </p:nvSpPr>
          <p:spPr>
            <a:xfrm>
              <a:off x="5808345" y="3455035"/>
              <a:ext cx="899160" cy="356870"/>
            </a:xfrm>
            <a:prstGeom prst="rect">
              <a:avLst/>
            </a:prstGeom>
            <a:solidFill>
              <a:srgbClr val="E7E9E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hangingPunct="1"/>
              <a:r>
                <a:rPr lang="ko-KR" sz="180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하오문</a:t>
              </a:r>
              <a:endParaRPr lang="ko-KR" altLang="en-US" sz="180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28" name="도형 20"/>
            <p:cNvSpPr>
              <a:spLocks/>
            </p:cNvSpPr>
            <p:nvPr/>
          </p:nvSpPr>
          <p:spPr>
            <a:xfrm>
              <a:off x="7376795" y="3481705"/>
              <a:ext cx="1156970" cy="356870"/>
            </a:xfrm>
            <a:prstGeom prst="rect">
              <a:avLst/>
            </a:prstGeom>
            <a:solidFill>
              <a:srgbClr val="E7E9E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hangingPunct="1"/>
              <a:r>
                <a:rPr lang="ko-KR" sz="180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일월신교</a:t>
              </a:r>
              <a:endParaRPr lang="ko-KR" altLang="en-US" sz="180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cxnSp>
          <p:nvCxnSpPr>
            <p:cNvPr id="31" name="도형 24"/>
            <p:cNvCxnSpPr/>
            <p:nvPr/>
          </p:nvCxnSpPr>
          <p:spPr>
            <a:xfrm flipV="1">
              <a:off x="1867535" y="2560320"/>
              <a:ext cx="1355725" cy="10160"/>
            </a:xfrm>
            <a:prstGeom prst="straightConnector1">
              <a:avLst/>
            </a:prstGeom>
            <a:ln w="6350" cap="flat" cmpd="sng">
              <a:solidFill>
                <a:schemeClr val="bg1">
                  <a:lumMod val="65000"/>
                  <a:lumOff val="0"/>
                  <a:alpha val="100000"/>
                </a:schemeClr>
              </a:solidFill>
              <a:prstDash val="solid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도형 25"/>
            <p:cNvCxnSpPr>
              <a:stCxn id="20" idx="3"/>
              <a:endCxn id="25" idx="1"/>
            </p:cNvCxnSpPr>
            <p:nvPr/>
          </p:nvCxnSpPr>
          <p:spPr>
            <a:xfrm flipV="1">
              <a:off x="3599180" y="1971040"/>
              <a:ext cx="2432685" cy="10160"/>
            </a:xfrm>
            <a:prstGeom prst="straightConnector1">
              <a:avLst/>
            </a:prstGeom>
            <a:ln w="6350" cap="flat" cmpd="sng">
              <a:solidFill>
                <a:srgbClr val="FF0000">
                  <a:alpha val="100000"/>
                </a:srgbClr>
              </a:solidFill>
              <a:prstDash val="solid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도형 26"/>
            <p:cNvSpPr>
              <a:spLocks/>
            </p:cNvSpPr>
            <p:nvPr/>
          </p:nvSpPr>
          <p:spPr>
            <a:xfrm>
              <a:off x="1054735" y="5288915"/>
              <a:ext cx="899160" cy="356870"/>
            </a:xfrm>
            <a:prstGeom prst="rect">
              <a:avLst/>
            </a:prstGeom>
            <a:solidFill>
              <a:srgbClr val="E7E9E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hangingPunct="1"/>
              <a:r>
                <a:rPr lang="ko-KR" sz="180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좌도방</a:t>
              </a:r>
              <a:endParaRPr lang="ko-KR" altLang="en-US" sz="180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34" name="도형 27"/>
            <p:cNvSpPr>
              <a:spLocks/>
            </p:cNvSpPr>
            <p:nvPr/>
          </p:nvSpPr>
          <p:spPr>
            <a:xfrm>
              <a:off x="2227580" y="5288915"/>
              <a:ext cx="899160" cy="356870"/>
            </a:xfrm>
            <a:prstGeom prst="rect">
              <a:avLst/>
            </a:prstGeom>
            <a:solidFill>
              <a:srgbClr val="E7E9E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hangingPunct="1"/>
              <a:r>
                <a:rPr lang="ko-KR" sz="180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우도방</a:t>
              </a:r>
              <a:endParaRPr lang="ko-KR" altLang="en-US" sz="180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35" name="도형 31"/>
            <p:cNvSpPr>
              <a:spLocks/>
            </p:cNvSpPr>
            <p:nvPr/>
          </p:nvSpPr>
          <p:spPr>
            <a:xfrm>
              <a:off x="951230" y="1597025"/>
              <a:ext cx="3206115" cy="201485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hangingPunct="1"/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37" name="텍스트 상자 34"/>
            <p:cNvSpPr txBox="1">
              <a:spLocks/>
            </p:cNvSpPr>
            <p:nvPr/>
          </p:nvSpPr>
          <p:spPr>
            <a:xfrm>
              <a:off x="2244725" y="2317750"/>
              <a:ext cx="619760" cy="247015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89535" tIns="46355" rIns="89535" bIns="46355" anchor="t">
              <a:spAutoFit/>
            </a:bodyPr>
            <a:lstStyle/>
            <a:p>
              <a:pPr marL="0" indent="0" algn="l" hangingPunct="1"/>
              <a:r>
                <a:rPr sz="1000">
                  <a:latin typeface="맑은 고딕" charset="0"/>
                  <a:ea typeface="맑은 고딕" charset="0"/>
                </a:rPr>
                <a:t>라이벌</a:t>
              </a:r>
              <a:endParaRPr lang="ko-KR" altLang="en-US" sz="1000">
                <a:latin typeface="맑은 고딕" charset="0"/>
                <a:ea typeface="맑은 고딕" charset="0"/>
              </a:endParaRPr>
            </a:p>
          </p:txBody>
        </p:sp>
        <p:sp>
          <p:nvSpPr>
            <p:cNvPr id="38" name="텍스트 상자 35"/>
            <p:cNvSpPr txBox="1">
              <a:spLocks/>
            </p:cNvSpPr>
            <p:nvPr/>
          </p:nvSpPr>
          <p:spPr>
            <a:xfrm>
              <a:off x="4895215" y="1726565"/>
              <a:ext cx="619760" cy="247015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89535" tIns="46355" rIns="89535" bIns="46355" anchor="t">
              <a:spAutoFit/>
            </a:bodyPr>
            <a:lstStyle/>
            <a:p>
              <a:pPr marL="0" indent="0" algn="l" hangingPunct="1"/>
              <a:r>
                <a:rPr lang="ko-KR" sz="1000">
                  <a:latin typeface="맑은 고딕" charset="0"/>
                  <a:ea typeface="맑은 고딕" charset="0"/>
                </a:rPr>
                <a:t>앙숙</a:t>
              </a:r>
              <a:endParaRPr lang="ko-KR" altLang="en-US" sz="1000">
                <a:latin typeface="맑은 고딕" charset="0"/>
                <a:ea typeface="맑은 고딕" charset="0"/>
              </a:endParaRPr>
            </a:p>
          </p:txBody>
        </p:sp>
        <p:sp>
          <p:nvSpPr>
            <p:cNvPr id="39" name="텍스트 상자 36"/>
            <p:cNvSpPr txBox="1">
              <a:spLocks/>
            </p:cNvSpPr>
            <p:nvPr/>
          </p:nvSpPr>
          <p:spPr>
            <a:xfrm>
              <a:off x="4871720" y="2381885"/>
              <a:ext cx="619760" cy="247015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89535" tIns="46355" rIns="89535" bIns="46355" anchor="t">
              <a:spAutoFit/>
            </a:bodyPr>
            <a:lstStyle/>
            <a:p>
              <a:pPr marL="0" indent="0" algn="l" hangingPunct="1"/>
              <a:r>
                <a:rPr lang="ko-KR" sz="1000">
                  <a:latin typeface="맑은 고딕" charset="0"/>
                  <a:ea typeface="맑은 고딕" charset="0"/>
                </a:rPr>
                <a:t>적대</a:t>
              </a:r>
              <a:endParaRPr lang="ko-KR" altLang="en-US" sz="1000">
                <a:latin typeface="맑은 고딕" charset="0"/>
                <a:ea typeface="맑은 고딕" charset="0"/>
              </a:endParaRPr>
            </a:p>
          </p:txBody>
        </p:sp>
        <p:sp>
          <p:nvSpPr>
            <p:cNvPr id="40" name="도형 37"/>
            <p:cNvSpPr>
              <a:spLocks/>
            </p:cNvSpPr>
            <p:nvPr/>
          </p:nvSpPr>
          <p:spPr>
            <a:xfrm>
              <a:off x="5684520" y="1597025"/>
              <a:ext cx="4018280" cy="235648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hangingPunct="1"/>
              <a:endParaRPr lang="ko-KR" altLang="en-US" sz="1800" dirty="0">
                <a:latin typeface="맑은 고딕" charset="0"/>
                <a:ea typeface="맑은 고딕" charset="0"/>
              </a:endParaRPr>
            </a:p>
          </p:txBody>
        </p:sp>
        <p:sp>
          <p:nvSpPr>
            <p:cNvPr id="42" name="도형 40"/>
            <p:cNvSpPr>
              <a:spLocks/>
            </p:cNvSpPr>
            <p:nvPr/>
          </p:nvSpPr>
          <p:spPr>
            <a:xfrm>
              <a:off x="718185" y="5022850"/>
              <a:ext cx="2724785" cy="89725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hangingPunct="1"/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43" name="도형 43"/>
            <p:cNvSpPr>
              <a:spLocks/>
            </p:cNvSpPr>
            <p:nvPr/>
          </p:nvSpPr>
          <p:spPr>
            <a:xfrm rot="5400000">
              <a:off x="5053965" y="1252220"/>
              <a:ext cx="456565" cy="2249170"/>
            </a:xfrm>
            <a:prstGeom prst="bentConnector2">
              <a:avLst/>
            </a:prstGeom>
            <a:ln w="12700" cap="flat" cmpd="sng">
              <a:solidFill>
                <a:srgbClr val="FF0000">
                  <a:alpha val="100000"/>
                </a:srgbClr>
              </a:solidFill>
              <a:prstDash val="solid"/>
              <a:miter lim="800000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 hangingPunct="1"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cxnSp>
          <p:nvCxnSpPr>
            <p:cNvPr id="44" name="도형 44"/>
            <p:cNvCxnSpPr>
              <a:stCxn id="26" idx="1"/>
              <a:endCxn id="35" idx="3"/>
            </p:cNvCxnSpPr>
            <p:nvPr/>
          </p:nvCxnSpPr>
          <p:spPr>
            <a:xfrm rot="10800000">
              <a:off x="4156710" y="2604135"/>
              <a:ext cx="4490085" cy="199390"/>
            </a:xfrm>
            <a:prstGeom prst="bentConnector3">
              <a:avLst>
                <a:gd name="adj1" fmla="val 49929"/>
              </a:avLst>
            </a:prstGeom>
            <a:ln w="12700" cap="flat" cmpd="sng">
              <a:solidFill>
                <a:srgbClr val="FF0000">
                  <a:alpha val="100000"/>
                </a:srgbClr>
              </a:solidFill>
              <a:prstDash val="solid"/>
              <a:miter lim="800000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도형 45"/>
            <p:cNvCxnSpPr>
              <a:stCxn id="28" idx="2"/>
              <a:endCxn id="35" idx="2"/>
            </p:cNvCxnSpPr>
            <p:nvPr/>
          </p:nvCxnSpPr>
          <p:spPr>
            <a:xfrm rot="5400000" flipH="1">
              <a:off x="5140960" y="1024255"/>
              <a:ext cx="227965" cy="5401945"/>
            </a:xfrm>
            <a:prstGeom prst="bentConnector3">
              <a:avLst>
                <a:gd name="adj1" fmla="val -112269"/>
              </a:avLst>
            </a:prstGeom>
            <a:ln w="6350" cap="flat" cmpd="sng">
              <a:solidFill>
                <a:srgbClr val="0611F2">
                  <a:alpha val="100000"/>
                </a:srgbClr>
              </a:solidFill>
              <a:prstDash val="soli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텍스트 상자 46"/>
            <p:cNvSpPr txBox="1">
              <a:spLocks/>
            </p:cNvSpPr>
            <p:nvPr/>
          </p:nvSpPr>
          <p:spPr>
            <a:xfrm>
              <a:off x="4852670" y="3905885"/>
              <a:ext cx="619760" cy="247015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89535" tIns="46355" rIns="89535" bIns="46355" anchor="t">
              <a:spAutoFit/>
            </a:bodyPr>
            <a:lstStyle/>
            <a:p>
              <a:pPr marL="0" indent="0" algn="l" hangingPunct="1"/>
              <a:r>
                <a:rPr lang="ko-KR" sz="1000" dirty="0">
                  <a:latin typeface="맑은 고딕" charset="0"/>
                  <a:ea typeface="맑은 고딕" charset="0"/>
                </a:rPr>
                <a:t>우호</a:t>
              </a:r>
              <a:endParaRPr lang="ko-KR" altLang="en-US" sz="1000" dirty="0">
                <a:latin typeface="맑은 고딕" charset="0"/>
                <a:ea typeface="맑은 고딕" charset="0"/>
              </a:endParaRPr>
            </a:p>
          </p:txBody>
        </p:sp>
        <p:sp>
          <p:nvSpPr>
            <p:cNvPr id="47" name="도형 47"/>
            <p:cNvSpPr>
              <a:spLocks/>
            </p:cNvSpPr>
            <p:nvPr/>
          </p:nvSpPr>
          <p:spPr>
            <a:xfrm rot="10800000" flipH="1" flipV="1">
              <a:off x="951230" y="2604135"/>
              <a:ext cx="1727200" cy="2686050"/>
            </a:xfrm>
            <a:prstGeom prst="bentConnector4">
              <a:avLst>
                <a:gd name="adj1" fmla="val -14718"/>
                <a:gd name="adj2" fmla="val 62269"/>
              </a:avLst>
            </a:prstGeom>
            <a:ln w="6350" cap="flat" cmpd="sng">
              <a:solidFill>
                <a:srgbClr val="0611F2">
                  <a:alpha val="100000"/>
                </a:srgbClr>
              </a:solidFill>
              <a:prstDash val="solid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 hangingPunct="1"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cxnSp>
          <p:nvCxnSpPr>
            <p:cNvPr id="48" name="도형 49"/>
            <p:cNvCxnSpPr>
              <a:stCxn id="33" idx="2"/>
              <a:endCxn id="40" idx="2"/>
            </p:cNvCxnSpPr>
            <p:nvPr/>
          </p:nvCxnSpPr>
          <p:spPr>
            <a:xfrm rot="5400000" flipH="1" flipV="1">
              <a:off x="3752850" y="1704340"/>
              <a:ext cx="1693545" cy="6189980"/>
            </a:xfrm>
            <a:prstGeom prst="bentConnector3">
              <a:avLst>
                <a:gd name="adj1" fmla="val -30796"/>
              </a:avLst>
            </a:prstGeom>
            <a:ln w="6350" cap="flat" cmpd="sng">
              <a:solidFill>
                <a:srgbClr val="0611F2">
                  <a:alpha val="100000"/>
                </a:srgbClr>
              </a:solidFill>
              <a:prstDash val="solid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텍스트 상자 50"/>
            <p:cNvSpPr txBox="1">
              <a:spLocks/>
            </p:cNvSpPr>
            <p:nvPr/>
          </p:nvSpPr>
          <p:spPr>
            <a:xfrm>
              <a:off x="1337945" y="4048760"/>
              <a:ext cx="619760" cy="247015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89535" tIns="46355" rIns="89535" bIns="46355" anchor="t">
              <a:spAutoFit/>
            </a:bodyPr>
            <a:lstStyle/>
            <a:p>
              <a:pPr marL="0" indent="0" algn="l" hangingPunct="1"/>
              <a:r>
                <a:rPr lang="ko-KR" sz="1000">
                  <a:latin typeface="맑은 고딕" charset="0"/>
                  <a:ea typeface="맑은 고딕" charset="0"/>
                </a:rPr>
                <a:t>교류</a:t>
              </a:r>
              <a:endParaRPr lang="ko-KR" altLang="en-US" sz="1000">
                <a:latin typeface="맑은 고딕" charset="0"/>
                <a:ea typeface="맑은 고딕" charset="0"/>
              </a:endParaRPr>
            </a:p>
          </p:txBody>
        </p:sp>
        <p:sp>
          <p:nvSpPr>
            <p:cNvPr id="50" name="텍스트 상자 51"/>
            <p:cNvSpPr txBox="1">
              <a:spLocks/>
            </p:cNvSpPr>
            <p:nvPr/>
          </p:nvSpPr>
          <p:spPr>
            <a:xfrm>
              <a:off x="4808855" y="5922010"/>
              <a:ext cx="620395" cy="247650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89535" tIns="46355" rIns="89535" bIns="46355" numCol="1" anchor="t">
              <a:spAutoFit/>
            </a:bodyPr>
            <a:lstStyle/>
            <a:p>
              <a:pPr marL="0" indent="0" algn="l" latinLnBrk="0" hangingPunct="1">
                <a:buFontTx/>
                <a:buNone/>
              </a:pPr>
              <a:r>
                <a:rPr lang="ko-KR" sz="1000">
                  <a:latin typeface="맑은 고딕" charset="0"/>
                  <a:ea typeface="맑은 고딕" charset="0"/>
                </a:rPr>
                <a:t>교류</a:t>
              </a:r>
              <a:endParaRPr lang="ko-KR" altLang="en-US" sz="1000">
                <a:latin typeface="맑은 고딕" charset="0"/>
                <a:ea typeface="맑은 고딕" charset="0"/>
              </a:endParaRPr>
            </a:p>
          </p:txBody>
        </p:sp>
        <p:sp>
          <p:nvSpPr>
            <p:cNvPr id="51" name="도형 52"/>
            <p:cNvSpPr>
              <a:spLocks/>
            </p:cNvSpPr>
            <p:nvPr/>
          </p:nvSpPr>
          <p:spPr>
            <a:xfrm>
              <a:off x="10196195" y="5672455"/>
              <a:ext cx="1156970" cy="356870"/>
            </a:xfrm>
            <a:prstGeom prst="rect">
              <a:avLst/>
            </a:prstGeom>
            <a:solidFill>
              <a:srgbClr val="E7E9E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hangingPunct="1"/>
              <a:r>
                <a:rPr lang="ko-KR" sz="180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잔존세력</a:t>
              </a:r>
              <a:endParaRPr lang="ko-KR" altLang="en-US" sz="180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52" name="도형 53"/>
            <p:cNvSpPr>
              <a:spLocks/>
            </p:cNvSpPr>
            <p:nvPr/>
          </p:nvSpPr>
          <p:spPr>
            <a:xfrm>
              <a:off x="9950450" y="5128895"/>
              <a:ext cx="749935" cy="356870"/>
            </a:xfrm>
            <a:prstGeom prst="rect">
              <a:avLst/>
            </a:prstGeom>
            <a:solidFill>
              <a:srgbClr val="E7E9E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hangingPunct="1"/>
              <a:r>
                <a:rPr lang="ko-KR" sz="180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살막</a:t>
              </a:r>
              <a:endParaRPr lang="ko-KR" altLang="en-US" sz="180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53" name="도형 54"/>
            <p:cNvSpPr>
              <a:spLocks/>
            </p:cNvSpPr>
            <p:nvPr/>
          </p:nvSpPr>
          <p:spPr>
            <a:xfrm>
              <a:off x="9789795" y="4953000"/>
              <a:ext cx="1659890" cy="115316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hangingPunct="1"/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cxnSp>
          <p:nvCxnSpPr>
            <p:cNvPr id="54" name="도형 56"/>
            <p:cNvCxnSpPr/>
            <p:nvPr/>
          </p:nvCxnSpPr>
          <p:spPr>
            <a:xfrm flipH="1" flipV="1">
              <a:off x="9702165" y="2774950"/>
              <a:ext cx="998855" cy="2533650"/>
            </a:xfrm>
            <a:prstGeom prst="bentConnector3">
              <a:avLst>
                <a:gd name="adj1" fmla="val -25463"/>
              </a:avLst>
            </a:prstGeom>
            <a:ln w="6350" cap="flat" cmpd="sng">
              <a:solidFill>
                <a:srgbClr val="FF0000">
                  <a:alpha val="100000"/>
                </a:srgbClr>
              </a:solidFill>
              <a:prstDash val="solid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텍스트 상자 57"/>
            <p:cNvSpPr txBox="1">
              <a:spLocks/>
            </p:cNvSpPr>
            <p:nvPr/>
          </p:nvSpPr>
          <p:spPr>
            <a:xfrm>
              <a:off x="10920095" y="3953510"/>
              <a:ext cx="619760" cy="247015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89535" tIns="46355" rIns="89535" bIns="46355" anchor="t">
              <a:spAutoFit/>
            </a:bodyPr>
            <a:lstStyle/>
            <a:p>
              <a:pPr marL="0" indent="0" algn="l" hangingPunct="1"/>
              <a:r>
                <a:rPr lang="ko-KR" sz="1000">
                  <a:latin typeface="맑은 고딕" charset="0"/>
                  <a:ea typeface="맑은 고딕" charset="0"/>
                </a:rPr>
                <a:t>적대</a:t>
              </a:r>
              <a:endParaRPr lang="ko-KR" altLang="en-US" sz="1000">
                <a:latin typeface="맑은 고딕" charset="0"/>
                <a:ea typeface="맑은 고딕" charset="0"/>
              </a:endParaRPr>
            </a:p>
          </p:txBody>
        </p:sp>
        <p:cxnSp>
          <p:nvCxnSpPr>
            <p:cNvPr id="56" name="도형 59"/>
            <p:cNvCxnSpPr>
              <a:stCxn id="52" idx="1"/>
            </p:cNvCxnSpPr>
            <p:nvPr/>
          </p:nvCxnSpPr>
          <p:spPr>
            <a:xfrm rot="10800000">
              <a:off x="4182745" y="3155315"/>
              <a:ext cx="5768340" cy="2152650"/>
            </a:xfrm>
            <a:prstGeom prst="bentConnector3">
              <a:avLst>
                <a:gd name="adj1" fmla="val 80183"/>
              </a:avLst>
            </a:prstGeom>
            <a:ln w="6350" cap="flat" cmpd="sng">
              <a:solidFill>
                <a:srgbClr val="FF0000">
                  <a:alpha val="100000"/>
                </a:srgbClr>
              </a:solidFill>
              <a:prstDash val="solid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텍스트 상자 60"/>
            <p:cNvSpPr txBox="1">
              <a:spLocks/>
            </p:cNvSpPr>
            <p:nvPr/>
          </p:nvSpPr>
          <p:spPr>
            <a:xfrm>
              <a:off x="6385560" y="5064760"/>
              <a:ext cx="619760" cy="247015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89535" tIns="46355" rIns="89535" bIns="46355" anchor="t">
              <a:spAutoFit/>
            </a:bodyPr>
            <a:lstStyle/>
            <a:p>
              <a:pPr marL="0" indent="0" algn="l" hangingPunct="1"/>
              <a:r>
                <a:rPr lang="ko-KR" sz="1000" dirty="0">
                  <a:latin typeface="맑은 고딕" charset="0"/>
                  <a:ea typeface="맑은 고딕" charset="0"/>
                </a:rPr>
                <a:t>적대</a:t>
              </a:r>
              <a:endParaRPr lang="ko-KR" altLang="en-US" sz="1000" dirty="0">
                <a:latin typeface="맑은 고딕" charset="0"/>
                <a:ea typeface="맑은 고딕" charset="0"/>
              </a:endParaRPr>
            </a:p>
          </p:txBody>
        </p:sp>
        <p:sp>
          <p:nvSpPr>
            <p:cNvPr id="60" name="텍스트 상자 60">
              <a:extLst>
                <a:ext uri="{FF2B5EF4-FFF2-40B4-BE49-F238E27FC236}">
                  <a16:creationId xmlns:a16="http://schemas.microsoft.com/office/drawing/2014/main" id="{0A94FBED-C7F6-4D1B-AF9D-2CD739DA3C22}"/>
                </a:ext>
              </a:extLst>
            </p:cNvPr>
            <p:cNvSpPr txBox="1">
              <a:spLocks/>
            </p:cNvSpPr>
            <p:nvPr/>
          </p:nvSpPr>
          <p:spPr>
            <a:xfrm>
              <a:off x="6303010" y="3256915"/>
              <a:ext cx="619760" cy="247015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89535" tIns="46355" rIns="89535" bIns="46355" anchor="t">
              <a:spAutoFit/>
            </a:bodyPr>
            <a:lstStyle/>
            <a:p>
              <a:pPr marL="0" indent="0" algn="l" hangingPunct="1"/>
              <a:r>
                <a:rPr lang="ko-KR" altLang="en-US" sz="1000" dirty="0">
                  <a:latin typeface="맑은 고딕" charset="0"/>
                  <a:ea typeface="맑은 고딕" charset="0"/>
                </a:rPr>
                <a:t>중립</a:t>
              </a:r>
            </a:p>
          </p:txBody>
        </p:sp>
      </p:grpSp>
      <p:sp>
        <p:nvSpPr>
          <p:cNvPr id="58" name="실행 단추: 문서 57">
            <a:hlinkClick r:id="rId2" action="ppaction://hlinksldjump"/>
            <a:extLst>
              <a:ext uri="{FF2B5EF4-FFF2-40B4-BE49-F238E27FC236}">
                <a16:creationId xmlns:a16="http://schemas.microsoft.com/office/drawing/2014/main" id="{4B3F9545-004B-49C7-A238-B7BC24845447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목차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 0"/>
          <p:cNvSpPr txBox="1">
            <a:spLocks/>
          </p:cNvSpPr>
          <p:nvPr/>
        </p:nvSpPr>
        <p:spPr>
          <a:xfrm flipH="1">
            <a:off x="192405" y="335280"/>
            <a:ext cx="3765550" cy="6457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14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.세력 세부 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- 1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나눔스퀘어 ExtraBold" charset="0"/>
              <a:ea typeface="나눔스퀘어 ExtraBold" charset="0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2097A5C-65DA-42A1-9F6D-09DE0D179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E887A479-1FB4-4076-82AD-4520E3445CF4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9" name="슬라이드 번호 개체 틀 1">
            <a:extLst>
              <a:ext uri="{FF2B5EF4-FFF2-40B4-BE49-F238E27FC236}">
                <a16:creationId xmlns:a16="http://schemas.microsoft.com/office/drawing/2014/main" id="{830462B4-61D2-4C54-9B09-C3AB0FBCD56B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87A479-1FB4-4076-82AD-4520E3445CF4}" type="slidenum">
              <a:rPr lang="ko-KR" altLang="en-US" smtClean="0"/>
              <a:pPr/>
              <a:t>16</a:t>
            </a:fld>
            <a:endParaRPr lang="ko-KR" altLang="en-US"/>
          </a:p>
        </p:txBody>
      </p:sp>
      <p:graphicFrame>
        <p:nvGraphicFramePr>
          <p:cNvPr id="11" name="Table 3"/>
          <p:cNvGraphicFramePr>
            <a:graphicFrameLocks noGrp="1"/>
          </p:cNvGraphicFramePr>
          <p:nvPr/>
        </p:nvGraphicFramePr>
        <p:xfrm>
          <a:off x="3589020" y="1044575"/>
          <a:ext cx="8448675" cy="17862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7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510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8300">
                <a:tc gridSpan="2">
                  <a:txBody>
                    <a:bodyPr/>
                    <a:lstStyle/>
                    <a:p>
                      <a:pPr marL="0" lvl="1" indent="0" latinLnBrk="0">
                        <a:buFontTx/>
                        <a:buNone/>
                      </a:pPr>
                      <a:r>
                        <a:rPr lang="ko-KR" altLang="en-US" b="1" kern="1200">
                          <a:solidFill>
                            <a:srgbClr val="FFFFFF"/>
                          </a:solidFill>
                        </a:rPr>
                        <a:t>개방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101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특징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전국 어디에나 있는 거지들의 단체로 뛰어난 정보력을 가진 단체다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해당 세력과의 우호도가 증가할 경우 다양한 정보와 퀘스트를 얻을 수 있다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101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무공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높은 회피력을 중심으로 봉법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장법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권법을 주로 사용한다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타구봉법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황룡십팔장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취권 등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5935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세력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우호도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정파와 우호적이며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하오문을 제외한 사파 세력들과 적대적이다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cxnSp>
        <p:nvCxnSpPr>
          <p:cNvPr id="12" name="Rect 0">
            <a:extLst>
              <a:ext uri="{FF2B5EF4-FFF2-40B4-BE49-F238E27FC236}">
                <a16:creationId xmlns:a16="http://schemas.microsoft.com/office/drawing/2014/main" id="{91E74A85-B1B8-4D16-A52D-B7EEB7A6D366}"/>
              </a:ext>
            </a:extLst>
          </p:cNvPr>
          <p:cNvCxnSpPr/>
          <p:nvPr/>
        </p:nvCxnSpPr>
        <p:spPr>
          <a:xfrm>
            <a:off x="0" y="975360"/>
            <a:ext cx="12193270" cy="12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17E2AB92-2BF0-4393-AB76-460FF7068271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" y="1064895"/>
            <a:ext cx="3240405" cy="1800225"/>
          </a:xfrm>
          <a:prstGeom prst="rect">
            <a:avLst/>
          </a:prstGeom>
        </p:spPr>
      </p:pic>
      <p:graphicFrame>
        <p:nvGraphicFramePr>
          <p:cNvPr id="13" name="Table 3"/>
          <p:cNvGraphicFramePr>
            <a:graphicFrameLocks noGrp="1"/>
          </p:cNvGraphicFramePr>
          <p:nvPr/>
        </p:nvGraphicFramePr>
        <p:xfrm>
          <a:off x="3604260" y="2958465"/>
          <a:ext cx="8432800" cy="17081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3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29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8780">
                <a:tc gridSpan="2">
                  <a:txBody>
                    <a:bodyPr/>
                    <a:lstStyle/>
                    <a:p>
                      <a:pPr marL="0" lvl="1" indent="0" latinLnBrk="0">
                        <a:buFontTx/>
                        <a:buNone/>
                      </a:pPr>
                      <a:r>
                        <a:rPr lang="ko-KR" altLang="en-US" b="1" kern="1200">
                          <a:solidFill>
                            <a:srgbClr val="FFFFFF"/>
                          </a:solidFill>
                        </a:rPr>
                        <a:t>소림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56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특징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절에서 모여 수련을 하는 스님들을 중심으로 하는 무림 세력이다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9905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무공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강한 신체 능력을 이용한 봉법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권법을 주로 사용한다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백보긴권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역근경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여래신장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금강불괴 등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9905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세력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우호도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정파와 우호적이며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하오문을 제외한 사파 세력들과 적대적이다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특히 마교와 매우 적대적이다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4" name="그림 13">
            <a:extLst>
              <a:ext uri="{FF2B5EF4-FFF2-40B4-BE49-F238E27FC236}">
                <a16:creationId xmlns:a16="http://schemas.microsoft.com/office/drawing/2014/main" id="{14D0C2C6-6B39-478B-84EF-5FE1FA2CEB15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403"/>
          <a:stretch/>
        </p:blipFill>
        <p:spPr>
          <a:xfrm>
            <a:off x="192405" y="2948940"/>
            <a:ext cx="3239770" cy="1800225"/>
          </a:xfrm>
          <a:prstGeom prst="rect">
            <a:avLst/>
          </a:prstGeom>
        </p:spPr>
      </p:pic>
      <p:graphicFrame>
        <p:nvGraphicFramePr>
          <p:cNvPr id="15" name="Table 3"/>
          <p:cNvGraphicFramePr>
            <a:graphicFrameLocks noGrp="1"/>
          </p:cNvGraphicFramePr>
          <p:nvPr/>
        </p:nvGraphicFramePr>
        <p:xfrm>
          <a:off x="3613150" y="4829810"/>
          <a:ext cx="8416925" cy="15665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9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07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8300">
                <a:tc gridSpan="2">
                  <a:txBody>
                    <a:bodyPr/>
                    <a:lstStyle/>
                    <a:p>
                      <a:pPr marL="0" lvl="1" indent="0" latinLnBrk="0">
                        <a:buFontTx/>
                        <a:buNone/>
                      </a:pPr>
                      <a:r>
                        <a:rPr lang="ko-KR" altLang="en-US" b="1" kern="1200">
                          <a:solidFill>
                            <a:srgbClr val="FFFFFF"/>
                          </a:solidFill>
                        </a:rPr>
                        <a:t>무당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6225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특징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산을 근간으로 하는 도검술의 명가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101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무공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막대한 내공을 바탕으로 유연하고 부드러운 연계로 받아치기에 특화된 도검술을 사용한다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태극검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태극혜검 등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101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세력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우호도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정파와 우호적이며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하오문을 제외한 사파 세력들과 적대적이다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화산과 도검술을 경쟁하는 사이다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6" name="그림 15">
            <a:extLst>
              <a:ext uri="{FF2B5EF4-FFF2-40B4-BE49-F238E27FC236}">
                <a16:creationId xmlns:a16="http://schemas.microsoft.com/office/drawing/2014/main" id="{6C56D1DF-2007-4902-A860-D85A015D2896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50" t="4300" r="7790"/>
          <a:stretch/>
        </p:blipFill>
        <p:spPr>
          <a:xfrm>
            <a:off x="192405" y="4848860"/>
            <a:ext cx="3239770" cy="1513840"/>
          </a:xfrm>
          <a:prstGeom prst="rect">
            <a:avLst/>
          </a:prstGeom>
        </p:spPr>
      </p:pic>
      <p:sp>
        <p:nvSpPr>
          <p:cNvPr id="17" name="실행 단추: 문서 16">
            <a:hlinkClick r:id="rId5" action="ppaction://hlinksldjump"/>
            <a:extLst>
              <a:ext uri="{FF2B5EF4-FFF2-40B4-BE49-F238E27FC236}">
                <a16:creationId xmlns:a16="http://schemas.microsoft.com/office/drawing/2014/main" id="{5F343272-19B0-400B-B51F-B93EA0A2CDB1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목차</a:t>
            </a:r>
          </a:p>
        </p:txBody>
      </p:sp>
    </p:spTree>
    <p:extLst>
      <p:ext uri="{BB962C8B-B14F-4D97-AF65-F5344CB8AC3E}">
        <p14:creationId xmlns:p14="http://schemas.microsoft.com/office/powerpoint/2010/main" val="18975825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 0"/>
          <p:cNvSpPr txBox="1">
            <a:spLocks/>
          </p:cNvSpPr>
          <p:nvPr/>
        </p:nvSpPr>
        <p:spPr>
          <a:xfrm flipH="1">
            <a:off x="192405" y="335280"/>
            <a:ext cx="3765550" cy="6457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15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.세력 세부 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- 2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나눔스퀘어 ExtraBold" charset="0"/>
              <a:ea typeface="나눔스퀘어 ExtraBold" charset="0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2097A5C-65DA-42A1-9F6D-09DE0D179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E887A479-1FB4-4076-82AD-4520E3445CF4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9" name="슬라이드 번호 개체 틀 1">
            <a:extLst>
              <a:ext uri="{FF2B5EF4-FFF2-40B4-BE49-F238E27FC236}">
                <a16:creationId xmlns:a16="http://schemas.microsoft.com/office/drawing/2014/main" id="{830462B4-61D2-4C54-9B09-C3AB0FBCD56B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87A479-1FB4-4076-82AD-4520E3445CF4}" type="slidenum">
              <a:rPr lang="ko-KR" altLang="en-US" smtClean="0"/>
              <a:pPr/>
              <a:t>17</a:t>
            </a:fld>
            <a:endParaRPr lang="ko-KR" altLang="en-US"/>
          </a:p>
        </p:txBody>
      </p:sp>
      <p:cxnSp>
        <p:nvCxnSpPr>
          <p:cNvPr id="12" name="Rect 0">
            <a:extLst>
              <a:ext uri="{FF2B5EF4-FFF2-40B4-BE49-F238E27FC236}">
                <a16:creationId xmlns:a16="http://schemas.microsoft.com/office/drawing/2014/main" id="{91E74A85-B1B8-4D16-A52D-B7EEB7A6D366}"/>
              </a:ext>
            </a:extLst>
          </p:cNvPr>
          <p:cNvCxnSpPr/>
          <p:nvPr/>
        </p:nvCxnSpPr>
        <p:spPr>
          <a:xfrm>
            <a:off x="0" y="975360"/>
            <a:ext cx="12193270" cy="12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>
            <a:extLst>
              <a:ext uri="{FF2B5EF4-FFF2-40B4-BE49-F238E27FC236}">
                <a16:creationId xmlns:a16="http://schemas.microsoft.com/office/drawing/2014/main" id="{867DA4AB-1312-4CA8-A695-2B8F037BD1ED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3" t="25526" r="3130"/>
          <a:stretch/>
        </p:blipFill>
        <p:spPr>
          <a:xfrm>
            <a:off x="192405" y="1021080"/>
            <a:ext cx="3239770" cy="1800225"/>
          </a:xfrm>
          <a:prstGeom prst="rect">
            <a:avLst/>
          </a:prstGeom>
        </p:spPr>
      </p:pic>
      <p:graphicFrame>
        <p:nvGraphicFramePr>
          <p:cNvPr id="15" name="Table 3"/>
          <p:cNvGraphicFramePr>
            <a:graphicFrameLocks noGrp="1"/>
          </p:cNvGraphicFramePr>
          <p:nvPr/>
        </p:nvGraphicFramePr>
        <p:xfrm>
          <a:off x="3552190" y="1021080"/>
          <a:ext cx="8448040" cy="17252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58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42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5130">
                <a:tc gridSpan="2">
                  <a:txBody>
                    <a:bodyPr/>
                    <a:lstStyle/>
                    <a:p>
                      <a:pPr marL="0" lvl="1" indent="0" latinLnBrk="0">
                        <a:buFontTx/>
                        <a:buNone/>
                      </a:pPr>
                      <a:r>
                        <a:rPr lang="ko-KR" altLang="en-US" b="1" kern="1200">
                          <a:solidFill>
                            <a:srgbClr val="FFFFFF"/>
                          </a:solidFill>
                        </a:rPr>
                        <a:t>화산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0355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특징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산을 근간으로 하는 도검술의 명가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9905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무공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매화와 같은 화려하고 빠른 도검술을 사용한다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칠매검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낙화검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이십사수 매화검법 등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9905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세력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우호도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정파와 우호적이며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하오문을 제외한 사파 세력들과 적대적이다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  <a:p>
                      <a:pPr marL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무당과 도검술을 경쟁하는 사이다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6" name="Table 3"/>
          <p:cNvGraphicFramePr>
            <a:graphicFrameLocks noGrp="1"/>
          </p:cNvGraphicFramePr>
          <p:nvPr/>
        </p:nvGraphicFramePr>
        <p:xfrm>
          <a:off x="3552190" y="2815590"/>
          <a:ext cx="8448675" cy="177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5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021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6560">
                <a:tc gridSpan="2">
                  <a:txBody>
                    <a:bodyPr/>
                    <a:lstStyle/>
                    <a:p>
                      <a:pPr marL="0" lvl="1" indent="0" latinLnBrk="0">
                        <a:buFontTx/>
                        <a:buNone/>
                      </a:pPr>
                      <a:r>
                        <a:rPr lang="ko-KR" altLang="en-US" b="1" kern="1200">
                          <a:solidFill>
                            <a:srgbClr val="FFFFFF"/>
                          </a:solidFill>
                        </a:rPr>
                        <a:t>곤륜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607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특징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계곡 같은 지형에서 활동하는 세력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7685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무공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뛰어난 경공술로 기동성을 살린 치고 빠지기에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특화된 도검술이 특징이다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무성무색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옥쇄곤강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운룡대팔식 등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7685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세력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우호도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정파와 우호적이며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하오문을 제외한 사파 세력들과 적대적이다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DC3BE6-5312-41BC-B76A-7DCE6E632A48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1" r="12250"/>
          <a:stretch/>
        </p:blipFill>
        <p:spPr>
          <a:xfrm>
            <a:off x="198120" y="2850515"/>
            <a:ext cx="3239770" cy="1800225"/>
          </a:xfrm>
          <a:prstGeom prst="rect">
            <a:avLst/>
          </a:prstGeom>
        </p:spPr>
      </p:pic>
      <p:graphicFrame>
        <p:nvGraphicFramePr>
          <p:cNvPr id="18" name="Table 3"/>
          <p:cNvGraphicFramePr>
            <a:graphicFrameLocks noGrp="1"/>
          </p:cNvGraphicFramePr>
          <p:nvPr/>
        </p:nvGraphicFramePr>
        <p:xfrm>
          <a:off x="3552190" y="4696460"/>
          <a:ext cx="8441690" cy="16484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05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11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2270">
                <a:tc gridSpan="2">
                  <a:txBody>
                    <a:bodyPr/>
                    <a:lstStyle/>
                    <a:p>
                      <a:pPr marL="0" lvl="1" indent="0" latinLnBrk="0">
                        <a:buFontTx/>
                        <a:buNone/>
                      </a:pPr>
                      <a:r>
                        <a:rPr lang="ko-KR" altLang="en-US" b="1" kern="1200">
                          <a:solidFill>
                            <a:srgbClr val="FFFFFF"/>
                          </a:solidFill>
                        </a:rPr>
                        <a:t>종남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925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특징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산을 근간으로 하는 도검술의 명가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무공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방어와 반격에 특화된 묵직하고 강한 검이 특징인 무공을 사용한다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유운검법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천하삼십육검법 등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1965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세력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우호도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정파와 우호적이며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하오문을 제외한 사파 세력들과 적대적이다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9" name="그림 18">
            <a:extLst>
              <a:ext uri="{FF2B5EF4-FFF2-40B4-BE49-F238E27FC236}">
                <a16:creationId xmlns:a16="http://schemas.microsoft.com/office/drawing/2014/main" id="{BCA4476E-94DA-4CE6-ADC1-5934D82C9DB3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6" t="25266" r="11218" b="7901"/>
          <a:stretch/>
        </p:blipFill>
        <p:spPr>
          <a:xfrm>
            <a:off x="192405" y="4695190"/>
            <a:ext cx="3239770" cy="1800225"/>
          </a:xfrm>
          <a:prstGeom prst="rect">
            <a:avLst/>
          </a:prstGeom>
        </p:spPr>
      </p:pic>
      <p:sp>
        <p:nvSpPr>
          <p:cNvPr id="20" name="실행 단추: 문서 19">
            <a:hlinkClick r:id="rId5" action="ppaction://hlinksldjump"/>
            <a:extLst>
              <a:ext uri="{FF2B5EF4-FFF2-40B4-BE49-F238E27FC236}">
                <a16:creationId xmlns:a16="http://schemas.microsoft.com/office/drawing/2014/main" id="{52AEAD6D-D1CD-48F7-A816-AC5625F68EBD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목차</a:t>
            </a:r>
          </a:p>
        </p:txBody>
      </p:sp>
    </p:spTree>
    <p:extLst>
      <p:ext uri="{BB962C8B-B14F-4D97-AF65-F5344CB8AC3E}">
        <p14:creationId xmlns:p14="http://schemas.microsoft.com/office/powerpoint/2010/main" val="34512180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 0"/>
          <p:cNvSpPr txBox="1">
            <a:spLocks/>
          </p:cNvSpPr>
          <p:nvPr/>
        </p:nvSpPr>
        <p:spPr>
          <a:xfrm flipH="1">
            <a:off x="192405" y="335280"/>
            <a:ext cx="3765550" cy="6457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1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6.세력 세부 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- 3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나눔스퀘어 ExtraBold" charset="0"/>
              <a:ea typeface="나눔스퀘어 ExtraBold" charset="0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2097A5C-65DA-42A1-9F6D-09DE0D179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E887A479-1FB4-4076-82AD-4520E3445CF4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9" name="슬라이드 번호 개체 틀 1">
            <a:extLst>
              <a:ext uri="{FF2B5EF4-FFF2-40B4-BE49-F238E27FC236}">
                <a16:creationId xmlns:a16="http://schemas.microsoft.com/office/drawing/2014/main" id="{830462B4-61D2-4C54-9B09-C3AB0FBCD56B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87A479-1FB4-4076-82AD-4520E3445CF4}" type="slidenum">
              <a:rPr lang="ko-KR" altLang="en-US" smtClean="0"/>
              <a:pPr/>
              <a:t>18</a:t>
            </a:fld>
            <a:endParaRPr lang="ko-KR" altLang="en-US"/>
          </a:p>
        </p:txBody>
      </p:sp>
      <p:cxnSp>
        <p:nvCxnSpPr>
          <p:cNvPr id="12" name="Rect 0">
            <a:extLst>
              <a:ext uri="{FF2B5EF4-FFF2-40B4-BE49-F238E27FC236}">
                <a16:creationId xmlns:a16="http://schemas.microsoft.com/office/drawing/2014/main" id="{91E74A85-B1B8-4D16-A52D-B7EEB7A6D366}"/>
              </a:ext>
            </a:extLst>
          </p:cNvPr>
          <p:cNvCxnSpPr/>
          <p:nvPr/>
        </p:nvCxnSpPr>
        <p:spPr>
          <a:xfrm>
            <a:off x="0" y="975360"/>
            <a:ext cx="12193270" cy="12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AFB717AD-A132-41D5-BD6F-94D94A3884CB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0" t="36533" r="13723"/>
          <a:stretch/>
        </p:blipFill>
        <p:spPr>
          <a:xfrm>
            <a:off x="192405" y="1037590"/>
            <a:ext cx="3239770" cy="1800225"/>
          </a:xfrm>
          <a:prstGeom prst="rect">
            <a:avLst/>
          </a:prstGeom>
        </p:spPr>
      </p:pic>
      <p:graphicFrame>
        <p:nvGraphicFramePr>
          <p:cNvPr id="13" name="Table 3"/>
          <p:cNvGraphicFramePr>
            <a:graphicFrameLocks noGrp="1"/>
          </p:cNvGraphicFramePr>
          <p:nvPr/>
        </p:nvGraphicFramePr>
        <p:xfrm>
          <a:off x="3552190" y="2847975"/>
          <a:ext cx="8448675" cy="17614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93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54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3385">
                <a:tc gridSpan="2">
                  <a:txBody>
                    <a:bodyPr/>
                    <a:lstStyle/>
                    <a:p>
                      <a:pPr marL="0" lvl="1" indent="0" latinLnBrk="0">
                        <a:buFontTx/>
                        <a:buNone/>
                      </a:pPr>
                      <a:r>
                        <a:rPr lang="ko-KR" altLang="en-US" b="1" kern="1200">
                          <a:solidFill>
                            <a:srgbClr val="FFFFFF"/>
                          </a:solidFill>
                        </a:rPr>
                        <a:t>혈교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6705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특징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혈마를 중심으로 피와 독을 이용하는 세력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070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무공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피를 사용한 주술과 독을 이용한 무공을 사용한다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역천신공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혈라신공 등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070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세력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우호도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하오문을 제외한 대부분의 세력과 적대적이다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4" name="그림 13">
            <a:extLst>
              <a:ext uri="{FF2B5EF4-FFF2-40B4-BE49-F238E27FC236}">
                <a16:creationId xmlns:a16="http://schemas.microsoft.com/office/drawing/2014/main" id="{897B20C8-04BC-426D-AE9E-7B82578DFD94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05" y="2866390"/>
            <a:ext cx="3239770" cy="1800225"/>
          </a:xfrm>
          <a:prstGeom prst="rect">
            <a:avLst/>
          </a:prstGeom>
        </p:spPr>
      </p:pic>
      <p:graphicFrame>
        <p:nvGraphicFramePr>
          <p:cNvPr id="15" name="Table 3"/>
          <p:cNvGraphicFramePr>
            <a:graphicFrameLocks noGrp="1"/>
          </p:cNvGraphicFramePr>
          <p:nvPr/>
        </p:nvGraphicFramePr>
        <p:xfrm>
          <a:off x="3552190" y="1063625"/>
          <a:ext cx="8441690" cy="16776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274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142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3065">
                <a:tc gridSpan="2">
                  <a:txBody>
                    <a:bodyPr/>
                    <a:lstStyle/>
                    <a:p>
                      <a:pPr marL="0" lvl="1" indent="0" latinLnBrk="0">
                        <a:buFontTx/>
                        <a:buNone/>
                      </a:pPr>
                      <a:r>
                        <a:rPr lang="ko-KR" altLang="en-US" b="1" kern="1200">
                          <a:solidFill>
                            <a:srgbClr val="FFFFFF"/>
                          </a:solidFill>
                        </a:rPr>
                        <a:t>마교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925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특징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천마를 중심으로 마인들이 모인 세력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784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무공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마공이라는 특수한 내공을 사용한 무공을 사용한다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파천무공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천마신공 등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784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세력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우호도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대부분의 타세력들과 적대적이며 특히 소림과 앙숙이다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6" name="Table 3"/>
          <p:cNvGraphicFramePr>
            <a:graphicFrameLocks noGrp="1"/>
          </p:cNvGraphicFramePr>
          <p:nvPr/>
        </p:nvGraphicFramePr>
        <p:xfrm>
          <a:off x="3545205" y="4687570"/>
          <a:ext cx="8448040" cy="1643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95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884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0055">
                <a:tc gridSpan="2">
                  <a:txBody>
                    <a:bodyPr/>
                    <a:lstStyle/>
                    <a:p>
                      <a:pPr marL="0" lvl="1" indent="0" latinLnBrk="0">
                        <a:buFontTx/>
                        <a:buNone/>
                      </a:pPr>
                      <a:r>
                        <a:rPr lang="ko-KR" altLang="en-US" b="1" kern="1200">
                          <a:solidFill>
                            <a:srgbClr val="FFFFFF"/>
                          </a:solidFill>
                        </a:rPr>
                        <a:t>하오문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3215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특징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다양한 구성원들로 구성되어 정보를 중심으로 하는 단체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3215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무공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사실상 특히 무공은 없다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6895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세력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우호도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점조직으로 운영되며 정파에 속하지 않을 뿐 중립을 지킨다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6DABCA8D-D55D-41F2-A2EA-D67876324094}"/>
              </a:ext>
            </a:extLst>
          </p:cNvPr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770" y="4688205"/>
            <a:ext cx="3239770" cy="1800225"/>
          </a:xfrm>
          <a:prstGeom prst="rect">
            <a:avLst/>
          </a:prstGeom>
        </p:spPr>
      </p:pic>
      <p:sp>
        <p:nvSpPr>
          <p:cNvPr id="18" name="실행 단추: 문서 17">
            <a:hlinkClick r:id="rId5" action="ppaction://hlinksldjump"/>
            <a:extLst>
              <a:ext uri="{FF2B5EF4-FFF2-40B4-BE49-F238E27FC236}">
                <a16:creationId xmlns:a16="http://schemas.microsoft.com/office/drawing/2014/main" id="{DAF2824B-7CAF-4EBC-95AE-24F83EF77945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목차</a:t>
            </a:r>
          </a:p>
        </p:txBody>
      </p:sp>
    </p:spTree>
    <p:extLst>
      <p:ext uri="{BB962C8B-B14F-4D97-AF65-F5344CB8AC3E}">
        <p14:creationId xmlns:p14="http://schemas.microsoft.com/office/powerpoint/2010/main" val="12941613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 0"/>
          <p:cNvSpPr txBox="1">
            <a:spLocks/>
          </p:cNvSpPr>
          <p:nvPr/>
        </p:nvSpPr>
        <p:spPr>
          <a:xfrm flipH="1">
            <a:off x="192405" y="335280"/>
            <a:ext cx="3765550" cy="6457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17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.세력 세부 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- 4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나눔스퀘어 ExtraBold" charset="0"/>
              <a:ea typeface="나눔스퀘어 ExtraBold" charset="0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2097A5C-65DA-42A1-9F6D-09DE0D179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E887A479-1FB4-4076-82AD-4520E3445CF4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9" name="슬라이드 번호 개체 틀 1">
            <a:extLst>
              <a:ext uri="{FF2B5EF4-FFF2-40B4-BE49-F238E27FC236}">
                <a16:creationId xmlns:a16="http://schemas.microsoft.com/office/drawing/2014/main" id="{830462B4-61D2-4C54-9B09-C3AB0FBCD56B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87A479-1FB4-4076-82AD-4520E3445CF4}" type="slidenum">
              <a:rPr lang="ko-KR" altLang="en-US" smtClean="0"/>
              <a:pPr/>
              <a:t>19</a:t>
            </a:fld>
            <a:endParaRPr lang="ko-KR" altLang="en-US"/>
          </a:p>
        </p:txBody>
      </p:sp>
      <p:cxnSp>
        <p:nvCxnSpPr>
          <p:cNvPr id="12" name="Rect 0">
            <a:extLst>
              <a:ext uri="{FF2B5EF4-FFF2-40B4-BE49-F238E27FC236}">
                <a16:creationId xmlns:a16="http://schemas.microsoft.com/office/drawing/2014/main" id="{91E74A85-B1B8-4D16-A52D-B7EEB7A6D366}"/>
              </a:ext>
            </a:extLst>
          </p:cNvPr>
          <p:cNvCxnSpPr/>
          <p:nvPr/>
        </p:nvCxnSpPr>
        <p:spPr>
          <a:xfrm>
            <a:off x="0" y="975360"/>
            <a:ext cx="12193270" cy="12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>
            <a:extLst>
              <a:ext uri="{FF2B5EF4-FFF2-40B4-BE49-F238E27FC236}">
                <a16:creationId xmlns:a16="http://schemas.microsoft.com/office/drawing/2014/main" id="{FF1375C0-0EAC-4CC7-BD36-A55EF6D227C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101"/>
          <a:stretch/>
        </p:blipFill>
        <p:spPr>
          <a:xfrm>
            <a:off x="192405" y="1019810"/>
            <a:ext cx="3239770" cy="1800225"/>
          </a:xfrm>
          <a:prstGeom prst="rect">
            <a:avLst/>
          </a:prstGeom>
        </p:spPr>
      </p:pic>
      <p:graphicFrame>
        <p:nvGraphicFramePr>
          <p:cNvPr id="15" name="Table 3"/>
          <p:cNvGraphicFramePr>
            <a:graphicFrameLocks noGrp="1"/>
          </p:cNvGraphicFramePr>
          <p:nvPr/>
        </p:nvGraphicFramePr>
        <p:xfrm>
          <a:off x="3592195" y="2837815"/>
          <a:ext cx="8444865" cy="17722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73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67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7195">
                <a:tc gridSpan="2">
                  <a:txBody>
                    <a:bodyPr/>
                    <a:lstStyle/>
                    <a:p>
                      <a:pPr marL="0" lvl="1" indent="0" latinLnBrk="0">
                        <a:buFontTx/>
                        <a:buNone/>
                      </a:pPr>
                      <a:r>
                        <a:rPr lang="ko-KR" altLang="en-US" b="1" kern="1200">
                          <a:solidFill>
                            <a:srgbClr val="FFFFFF"/>
                          </a:solidFill>
                        </a:rPr>
                        <a:t>좌도방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56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특징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주술에 능한 도방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2765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술법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부적과 주문을 적극 활용한다.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적의 행동을 제약하거나 약체화 시키는 등의 저주와 피해를 주는 주술을 주로 사용함.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2765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세력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우호도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ko-KR" sz="1200" kern="1200">
                          <a:solidFill>
                            <a:srgbClr val="000000"/>
                          </a:solidFill>
                        </a:rPr>
                        <a:t>도방 자체가 중립을 지키지만 사파 계열 세력들과 기술적 교류가 있다.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6" name="그림 15">
            <a:extLst>
              <a:ext uri="{FF2B5EF4-FFF2-40B4-BE49-F238E27FC236}">
                <a16:creationId xmlns:a16="http://schemas.microsoft.com/office/drawing/2014/main" id="{B84BD639-7125-4E51-AC4E-0EDB7F912FBD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16" r="1"/>
          <a:stretch/>
        </p:blipFill>
        <p:spPr>
          <a:xfrm>
            <a:off x="192405" y="2837815"/>
            <a:ext cx="3239770" cy="1800225"/>
          </a:xfrm>
          <a:prstGeom prst="rect">
            <a:avLst/>
          </a:prstGeom>
        </p:spPr>
      </p:pic>
      <p:graphicFrame>
        <p:nvGraphicFramePr>
          <p:cNvPr id="17" name="표 55"/>
          <p:cNvGraphicFramePr>
            <a:graphicFrameLocks noGrp="1"/>
          </p:cNvGraphicFramePr>
          <p:nvPr/>
        </p:nvGraphicFramePr>
        <p:xfrm>
          <a:off x="3590925" y="4702810"/>
          <a:ext cx="8441690" cy="17513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39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777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8300">
                <a:tc gridSpan="2">
                  <a:txBody>
                    <a:bodyPr/>
                    <a:lstStyle/>
                    <a:p>
                      <a:pPr marL="0" lvl="1" indent="0" latinLnBrk="0">
                        <a:buFontTx/>
                        <a:buNone/>
                      </a:pPr>
                      <a:r>
                        <a:rPr lang="ko-KR" altLang="en-US" b="1" kern="1200">
                          <a:solidFill>
                            <a:srgbClr val="FFFFFF"/>
                          </a:solidFill>
                        </a:rPr>
                        <a:t>우도방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6225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특징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도법에 능한 도방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5795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술법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부적과 주문을 거의 활용하지 않는다.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짧은 거리를 이동하는 기술이나 분신을 만드는 등의 도술과 번개, 바람 등의 자연 현상들을 일으키는 등의 도법을 주로 사용함.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101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세력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우호도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ko-KR" sz="1200" kern="1200">
                          <a:solidFill>
                            <a:srgbClr val="000000"/>
                          </a:solidFill>
                        </a:rPr>
                        <a:t>도방 자체가 중립을 지키지만 정파 계열 세력들과 기술적 교류가 있다.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8" name="그림 17">
            <a:extLst>
              <a:ext uri="{FF2B5EF4-FFF2-40B4-BE49-F238E27FC236}">
                <a16:creationId xmlns:a16="http://schemas.microsoft.com/office/drawing/2014/main" id="{71A673CD-95DA-4490-BAA0-FD2C51A5D324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064"/>
          <a:stretch/>
        </p:blipFill>
        <p:spPr>
          <a:xfrm>
            <a:off x="192405" y="4681220"/>
            <a:ext cx="3239770" cy="1800225"/>
          </a:xfrm>
          <a:prstGeom prst="rect">
            <a:avLst/>
          </a:prstGeom>
        </p:spPr>
      </p:pic>
      <p:graphicFrame>
        <p:nvGraphicFramePr>
          <p:cNvPr id="19" name="Table 3"/>
          <p:cNvGraphicFramePr>
            <a:graphicFrameLocks noGrp="1"/>
          </p:cNvGraphicFramePr>
          <p:nvPr/>
        </p:nvGraphicFramePr>
        <p:xfrm>
          <a:off x="3579495" y="1028700"/>
          <a:ext cx="8441055" cy="17265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44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065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5130">
                <a:tc gridSpan="2">
                  <a:txBody>
                    <a:bodyPr/>
                    <a:lstStyle/>
                    <a:p>
                      <a:pPr marL="0" lvl="1" indent="0" latinLnBrk="0">
                        <a:buFontTx/>
                        <a:buNone/>
                      </a:pPr>
                      <a:r>
                        <a:rPr lang="ko-KR" altLang="en-US" b="1" kern="1200">
                          <a:solidFill>
                            <a:srgbClr val="FFFFFF"/>
                          </a:solidFill>
                        </a:rPr>
                        <a:t>일월신교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0355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특징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해와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달을 섬기는 세력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054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무공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해를 형상화한 술법과 달을 형상화한 무술을 조합하여 사용한다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일술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월무 등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054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세력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우호도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정파에 소속되지 않아 사파로 분류될 뿐 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정파에 가까워 정파에 우호적이며 사파에는 중립을 지킨다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0" name="실행 단추: 문서 19">
            <a:hlinkClick r:id="rId5" action="ppaction://hlinksldjump"/>
            <a:extLst>
              <a:ext uri="{FF2B5EF4-FFF2-40B4-BE49-F238E27FC236}">
                <a16:creationId xmlns:a16="http://schemas.microsoft.com/office/drawing/2014/main" id="{37F038F9-E4F9-4F37-BC54-5AF1930A8629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목차</a:t>
            </a:r>
          </a:p>
        </p:txBody>
      </p:sp>
    </p:spTree>
    <p:extLst>
      <p:ext uri="{BB962C8B-B14F-4D97-AF65-F5344CB8AC3E}">
        <p14:creationId xmlns:p14="http://schemas.microsoft.com/office/powerpoint/2010/main" val="26198155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그룹 36">
            <a:extLst>
              <a:ext uri="{FF2B5EF4-FFF2-40B4-BE49-F238E27FC236}">
                <a16:creationId xmlns:a16="http://schemas.microsoft.com/office/drawing/2014/main" id="{7F0A803B-1F3E-4C39-8FF8-FB05D8F65C4C}"/>
              </a:ext>
            </a:extLst>
          </p:cNvPr>
          <p:cNvGrpSpPr>
            <a:grpSpLocks noChangeAspect="1"/>
          </p:cNvGrpSpPr>
          <p:nvPr/>
        </p:nvGrpSpPr>
        <p:grpSpPr>
          <a:xfrm>
            <a:off x="7358380" y="984885"/>
            <a:ext cx="4058920" cy="5074285"/>
            <a:chOff x="7358380" y="984885"/>
            <a:chExt cx="4058920" cy="5074285"/>
          </a:xfrm>
        </p:grpSpPr>
        <p:sp>
          <p:nvSpPr>
            <p:cNvPr id="23" name="직사각형 22"/>
            <p:cNvSpPr>
              <a:spLocks/>
            </p:cNvSpPr>
            <p:nvPr/>
          </p:nvSpPr>
          <p:spPr>
            <a:xfrm rot="720000">
              <a:off x="7927340" y="1226820"/>
              <a:ext cx="3316605" cy="4584700"/>
            </a:xfrm>
            <a:prstGeom prst="rect">
              <a:avLst/>
            </a:prstGeom>
            <a:noFill/>
            <a:ln w="76200" cap="flat" cmpd="sng">
              <a:solidFill>
                <a:schemeClr val="bg1">
                  <a:lumMod val="85000"/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21" name="직사각형 20"/>
            <p:cNvSpPr>
              <a:spLocks/>
            </p:cNvSpPr>
            <p:nvPr/>
          </p:nvSpPr>
          <p:spPr>
            <a:xfrm rot="1260000">
              <a:off x="7358380" y="984885"/>
              <a:ext cx="4059555" cy="5074920"/>
            </a:xfrm>
            <a:prstGeom prst="rect">
              <a:avLst/>
            </a:prstGeom>
            <a:noFill/>
            <a:ln w="76200" cap="flat" cmpd="sng">
              <a:solidFill>
                <a:schemeClr val="bg1">
                  <a:lumMod val="85000"/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</p:grpSp>
      <p:sp>
        <p:nvSpPr>
          <p:cNvPr id="2" name="직사각형 1"/>
          <p:cNvSpPr>
            <a:spLocks/>
          </p:cNvSpPr>
          <p:nvPr/>
        </p:nvSpPr>
        <p:spPr>
          <a:xfrm>
            <a:off x="0" y="25082"/>
            <a:ext cx="6096635" cy="6858635"/>
          </a:xfrm>
          <a:prstGeom prst="rect">
            <a:avLst/>
          </a:prstGeom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40B3F64-DCEA-48CE-A438-6DC0462E16DD}"/>
              </a:ext>
            </a:extLst>
          </p:cNvPr>
          <p:cNvSpPr/>
          <p:nvPr/>
        </p:nvSpPr>
        <p:spPr>
          <a:xfrm>
            <a:off x="386080" y="355600"/>
            <a:ext cx="1280160" cy="1280160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>
            <a:spLocks/>
          </p:cNvSpPr>
          <p:nvPr/>
        </p:nvSpPr>
        <p:spPr>
          <a:xfrm flipH="1">
            <a:off x="1976120" y="382270"/>
            <a:ext cx="3175635" cy="6457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3600" b="1" dirty="0">
                <a:solidFill>
                  <a:schemeClr val="bg1"/>
                </a:solidFill>
                <a:latin typeface="나눔스퀘어 ExtraBold" charset="0"/>
                <a:ea typeface="나눔스퀘어 ExtraBold" charset="0"/>
              </a:rPr>
              <a:t>0</a:t>
            </a:r>
            <a:r>
              <a:rPr lang="ko-KR" altLang="en-US" sz="3600" b="1" dirty="0">
                <a:solidFill>
                  <a:schemeClr val="bg1"/>
                </a:solidFill>
                <a:latin typeface="나눔스퀘어 ExtraBold" charset="0"/>
                <a:ea typeface="나눔스퀘어 ExtraBold" charset="0"/>
              </a:rPr>
              <a:t>.문서 목차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3FB4E899-95F6-4D97-A75E-268DD0CBA429}"/>
              </a:ext>
            </a:extLst>
          </p:cNvPr>
          <p:cNvGrpSpPr>
            <a:grpSpLocks noChangeAspect="1"/>
          </p:cNvGrpSpPr>
          <p:nvPr/>
        </p:nvGrpSpPr>
        <p:grpSpPr>
          <a:xfrm>
            <a:off x="10047605" y="1409065"/>
            <a:ext cx="1758315" cy="5213985"/>
            <a:chOff x="10047605" y="1409065"/>
            <a:chExt cx="1758315" cy="5213985"/>
          </a:xfrm>
          <a:solidFill>
            <a:schemeClr val="tx2">
              <a:lumMod val="40000"/>
              <a:lumOff val="60000"/>
            </a:schemeClr>
          </a:solidFill>
        </p:grpSpPr>
        <p:sp>
          <p:nvSpPr>
            <p:cNvPr id="29" name="다이아몬드 28"/>
            <p:cNvSpPr>
              <a:spLocks/>
            </p:cNvSpPr>
            <p:nvPr/>
          </p:nvSpPr>
          <p:spPr>
            <a:xfrm>
              <a:off x="10047605" y="1409065"/>
              <a:ext cx="1744980" cy="1744980"/>
            </a:xfrm>
            <a:prstGeom prst="diamond">
              <a:avLst/>
            </a:prstGeom>
            <a:grpFill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30" name="직각 삼각형 29"/>
            <p:cNvSpPr>
              <a:spLocks/>
            </p:cNvSpPr>
            <p:nvPr/>
          </p:nvSpPr>
          <p:spPr>
            <a:xfrm rot="16200000">
              <a:off x="10047605" y="3143885"/>
              <a:ext cx="873125" cy="873125"/>
            </a:xfrm>
            <a:prstGeom prst="rtTriangle">
              <a:avLst/>
            </a:prstGeom>
            <a:grpFill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31" name="직각 삼각형 30"/>
            <p:cNvSpPr>
              <a:spLocks/>
            </p:cNvSpPr>
            <p:nvPr/>
          </p:nvSpPr>
          <p:spPr>
            <a:xfrm rot="5400000">
              <a:off x="10933430" y="3996690"/>
              <a:ext cx="873125" cy="873125"/>
            </a:xfrm>
            <a:prstGeom prst="rtTriangle">
              <a:avLst/>
            </a:prstGeom>
            <a:grpFill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32" name="다이아몬드 31"/>
            <p:cNvSpPr>
              <a:spLocks/>
            </p:cNvSpPr>
            <p:nvPr/>
          </p:nvSpPr>
          <p:spPr>
            <a:xfrm>
              <a:off x="10059035" y="4879340"/>
              <a:ext cx="1744980" cy="1744980"/>
            </a:xfrm>
            <a:prstGeom prst="diamond">
              <a:avLst/>
            </a:prstGeom>
            <a:grpFill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cxnSp>
          <p:nvCxnSpPr>
            <p:cNvPr id="34" name="직선 연결선 33"/>
            <p:cNvCxnSpPr/>
            <p:nvPr/>
          </p:nvCxnSpPr>
          <p:spPr>
            <a:xfrm>
              <a:off x="10920730" y="2272030"/>
              <a:ext cx="635" cy="873125"/>
            </a:xfrm>
            <a:prstGeom prst="line">
              <a:avLst/>
            </a:prstGeom>
            <a:grpFill/>
            <a:ln w="6350" cap="flat" cmpd="sng">
              <a:solidFill>
                <a:schemeClr val="bg1">
                  <a:alpha val="10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>
              <a:off x="10931525" y="4868545"/>
              <a:ext cx="635" cy="873125"/>
            </a:xfrm>
            <a:prstGeom prst="line">
              <a:avLst/>
            </a:prstGeom>
            <a:grpFill/>
            <a:ln w="6350" cap="flat" cmpd="sng">
              <a:solidFill>
                <a:schemeClr val="bg1">
                  <a:alpha val="10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646504A-9FCF-4A24-9624-5F7E5D314E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E887A479-1FB4-4076-82AD-4520E3445CF4}" type="slidenum">
              <a:rPr lang="ko-KR" altLang="en-US" smtClean="0"/>
              <a:t>2</a:t>
            </a:fld>
            <a:endParaRPr lang="ko-KR" altLang="en-US"/>
          </a:p>
        </p:txBody>
      </p:sp>
      <p:graphicFrame>
        <p:nvGraphicFramePr>
          <p:cNvPr id="17" name="표 23">
            <a:extLst>
              <a:ext uri="{FF2B5EF4-FFF2-40B4-BE49-F238E27FC236}">
                <a16:creationId xmlns:a16="http://schemas.microsoft.com/office/drawing/2014/main" id="{6B933A3F-116D-49FD-A6D2-060BD9FD92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2140360"/>
              </p:ext>
            </p:extLst>
          </p:nvPr>
        </p:nvGraphicFramePr>
        <p:xfrm>
          <a:off x="2103119" y="1655575"/>
          <a:ext cx="3831445" cy="38497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87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606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5286">
                  <a:extLst>
                    <a:ext uri="{9D8B030D-6E8A-4147-A177-3AD203B41FA5}">
                      <a16:colId xmlns:a16="http://schemas.microsoft.com/office/drawing/2014/main" val="931803885"/>
                    </a:ext>
                  </a:extLst>
                </a:gridCol>
                <a:gridCol w="1606753">
                  <a:extLst>
                    <a:ext uri="{9D8B030D-6E8A-4147-A177-3AD203B41FA5}">
                      <a16:colId xmlns:a16="http://schemas.microsoft.com/office/drawing/2014/main" val="1826740770"/>
                    </a:ext>
                  </a:extLst>
                </a:gridCol>
              </a:tblGrid>
              <a:tr h="240609">
                <a:tc gridSpan="4"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900" b="0" i="0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목차</a:t>
                      </a: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B9CA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800" b="0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이름</a:t>
                      </a: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B9CA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indent="0" hangingPunct="1"/>
                      <a:endParaRPr lang="ko-KR" altLang="en-US" sz="800" b="0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B9CA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indent="0" hangingPunct="1"/>
                      <a:endParaRPr lang="ko-KR" altLang="en-US" sz="800" b="0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B9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0609">
                <a:tc>
                  <a:txBody>
                    <a:bodyPr/>
                    <a:lstStyle/>
                    <a:p>
                      <a:pPr marL="0" indent="0" algn="ctr" hangingPunct="1">
                        <a:buFont typeface="+mj-lt"/>
                        <a:buNone/>
                      </a:pPr>
                      <a:r>
                        <a:rPr lang="en-US" alt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2" action="ppaction://hlinksldjump"/>
                        </a:rPr>
                        <a:t>문서 개요</a:t>
                      </a:r>
                      <a:endParaRPr lang="ko-KR" altLang="en-US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hangingPunct="1">
                        <a:buFont typeface="+mj-lt"/>
                        <a:buNone/>
                      </a:pPr>
                      <a:r>
                        <a:rPr lang="en-US" alt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16</a:t>
                      </a:r>
                      <a:endParaRPr lang="ko-KR" altLang="en-US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3" action="ppaction://hlinksldjump"/>
                        </a:rPr>
                        <a:t>세력 세부 </a:t>
                      </a:r>
                      <a:r>
                        <a:rPr lang="en-US" alt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3" action="ppaction://hlinksldjump"/>
                        </a:rPr>
                        <a:t>3</a:t>
                      </a:r>
                      <a:endParaRPr lang="en-US" altLang="ko-KR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0609">
                <a:tc>
                  <a:txBody>
                    <a:bodyPr/>
                    <a:lstStyle/>
                    <a:p>
                      <a:pPr marL="0" indent="0" algn="ctr" hangingPunct="1">
                        <a:buFont typeface="+mj-lt"/>
                        <a:buNone/>
                      </a:pPr>
                      <a:r>
                        <a:rPr lang="en-US" alt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hangingPunct="1"/>
                      <a:r>
                        <a:rPr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4" action="ppaction://hlinksldjump"/>
                        </a:rPr>
                        <a:t>게</a:t>
                      </a:r>
                      <a:r>
                        <a:rPr 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4" action="ppaction://hlinksldjump"/>
                        </a:rPr>
                        <a:t>임 개요</a:t>
                      </a:r>
                      <a:endParaRPr lang="ko-KR" altLang="en-US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hangingPunct="1">
                        <a:buFont typeface="+mj-lt"/>
                        <a:buNone/>
                      </a:pPr>
                      <a:r>
                        <a:rPr lang="en-US" alt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17</a:t>
                      </a:r>
                      <a:endParaRPr lang="ko-KR" altLang="en-US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5" action="ppaction://hlinksldjump"/>
                        </a:rPr>
                        <a:t>세력 세부 </a:t>
                      </a:r>
                      <a:r>
                        <a:rPr lang="en-US" alt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5" action="ppaction://hlinksldjump"/>
                        </a:rPr>
                        <a:t>4</a:t>
                      </a:r>
                      <a:endParaRPr lang="en-US" altLang="ko-KR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0609">
                <a:tc>
                  <a:txBody>
                    <a:bodyPr/>
                    <a:lstStyle/>
                    <a:p>
                      <a:pPr marL="0" indent="0" algn="ctr" hangingPunct="1">
                        <a:buFont typeface="+mj-lt"/>
                        <a:buNone/>
                      </a:pPr>
                      <a:r>
                        <a:rPr lang="en-US" alt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3</a:t>
                      </a:r>
                      <a:endParaRPr lang="ko-KR" altLang="en-US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6" action="ppaction://hlinksldjump"/>
                        </a:rPr>
                        <a:t>방향성 정립</a:t>
                      </a:r>
                      <a:endParaRPr lang="ko-KR" altLang="en-US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hangingPunct="1">
                        <a:buFont typeface="+mj-lt"/>
                        <a:buNone/>
                      </a:pPr>
                      <a:r>
                        <a:rPr lang="en-US" alt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18</a:t>
                      </a:r>
                      <a:endParaRPr lang="ko-KR" altLang="en-US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7" action="ppaction://hlinksldjump"/>
                        </a:rPr>
                        <a:t>아이템 </a:t>
                      </a:r>
                      <a:r>
                        <a:rPr lang="en-US" alt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7" action="ppaction://hlinksldjump"/>
                        </a:rPr>
                        <a:t>- </a:t>
                      </a:r>
                      <a:r>
                        <a:rPr lang="ko-KR" altLang="en-US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7" action="ppaction://hlinksldjump"/>
                        </a:rPr>
                        <a:t>장비 무기</a:t>
                      </a:r>
                      <a:r>
                        <a:rPr lang="en-US" alt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7" action="ppaction://hlinksldjump"/>
                        </a:rPr>
                        <a:t>1</a:t>
                      </a:r>
                      <a:endParaRPr lang="en-US" altLang="ko-KR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776835"/>
                  </a:ext>
                </a:extLst>
              </a:tr>
              <a:tr h="240609">
                <a:tc>
                  <a:txBody>
                    <a:bodyPr/>
                    <a:lstStyle/>
                    <a:p>
                      <a:pPr marL="0" indent="0" algn="ctr" hangingPunct="1">
                        <a:buFont typeface="+mj-lt"/>
                        <a:buNone/>
                      </a:pPr>
                      <a:r>
                        <a:rPr lang="en-US" alt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4</a:t>
                      </a:r>
                      <a:endParaRPr lang="ko-KR" altLang="en-US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8" action="ppaction://hlinksldjump"/>
                        </a:rPr>
                        <a:t>세계관 확립 </a:t>
                      </a:r>
                      <a:r>
                        <a:rPr lang="en-US" alt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8" action="ppaction://hlinksldjump"/>
                        </a:rPr>
                        <a:t>1</a:t>
                      </a:r>
                      <a:endParaRPr lang="ko-KR" altLang="en-US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hangingPunct="1">
                        <a:buFont typeface="+mj-lt"/>
                        <a:buNone/>
                      </a:pPr>
                      <a:r>
                        <a:rPr lang="en-US" alt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19</a:t>
                      </a:r>
                      <a:endParaRPr lang="ko-KR" altLang="en-US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9" action="ppaction://hlinksldjump"/>
                        </a:rPr>
                        <a:t>아이템 </a:t>
                      </a:r>
                      <a:r>
                        <a:rPr lang="en-US" alt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9" action="ppaction://hlinksldjump"/>
                        </a:rPr>
                        <a:t>- </a:t>
                      </a:r>
                      <a:r>
                        <a:rPr lang="ko-KR" altLang="en-US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9" action="ppaction://hlinksldjump"/>
                        </a:rPr>
                        <a:t>장비 무기</a:t>
                      </a:r>
                      <a:r>
                        <a:rPr lang="en-US" alt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9" action="ppaction://hlinksldjump"/>
                        </a:rPr>
                        <a:t>2</a:t>
                      </a:r>
                      <a:endParaRPr lang="en-US" altLang="ko-KR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3704587"/>
                  </a:ext>
                </a:extLst>
              </a:tr>
              <a:tr h="240609">
                <a:tc>
                  <a:txBody>
                    <a:bodyPr/>
                    <a:lstStyle/>
                    <a:p>
                      <a:pPr marL="0" indent="0" algn="ctr" hangingPunct="1">
                        <a:buFont typeface="+mj-lt"/>
                        <a:buNone/>
                      </a:pPr>
                      <a:r>
                        <a:rPr lang="en-US" alt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5</a:t>
                      </a:r>
                      <a:endParaRPr lang="ko-KR" altLang="en-US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10" action="ppaction://hlinksldjump"/>
                        </a:rPr>
                        <a:t>세계관 확립 </a:t>
                      </a:r>
                      <a:r>
                        <a:rPr lang="en-US" alt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10" action="ppaction://hlinksldjump"/>
                        </a:rPr>
                        <a:t>2</a:t>
                      </a:r>
                      <a:endParaRPr lang="ko-KR" altLang="en-US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hangingPunct="1">
                        <a:buFont typeface="+mj-lt"/>
                        <a:buNone/>
                      </a:pPr>
                      <a:r>
                        <a:rPr lang="en-US" alt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20</a:t>
                      </a:r>
                      <a:endParaRPr lang="ko-KR" altLang="en-US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11" action="ppaction://hlinksldjump"/>
                        </a:rPr>
                        <a:t>아이템 </a:t>
                      </a:r>
                      <a:r>
                        <a:rPr lang="en-US" alt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11" action="ppaction://hlinksldjump"/>
                        </a:rPr>
                        <a:t>- </a:t>
                      </a:r>
                      <a:r>
                        <a:rPr lang="ko-KR" altLang="en-US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11" action="ppaction://hlinksldjump"/>
                        </a:rPr>
                        <a:t>장비 </a:t>
                      </a:r>
                      <a:r>
                        <a:rPr lang="ko-KR" altLang="en-US" sz="900" b="1" i="0" kern="1200" dirty="0" err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11" action="ppaction://hlinksldjump"/>
                        </a:rPr>
                        <a:t>방어구</a:t>
                      </a:r>
                      <a:endParaRPr lang="ko-KR" altLang="en-US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0364240"/>
                  </a:ext>
                </a:extLst>
              </a:tr>
              <a:tr h="240609">
                <a:tc>
                  <a:txBody>
                    <a:bodyPr/>
                    <a:lstStyle/>
                    <a:p>
                      <a:pPr marL="0" indent="0" algn="ctr" hangingPunct="1">
                        <a:buFont typeface="+mj-lt"/>
                        <a:buNone/>
                      </a:pPr>
                      <a:r>
                        <a:rPr lang="en-US" alt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6</a:t>
                      </a:r>
                      <a:endParaRPr lang="ko-KR" altLang="en-US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12" action="ppaction://hlinksldjump"/>
                        </a:rPr>
                        <a:t>캐릭터</a:t>
                      </a:r>
                      <a:endParaRPr lang="ko-KR" altLang="en-US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hangingPunct="1">
                        <a:buFont typeface="+mj-lt"/>
                        <a:buNone/>
                      </a:pPr>
                      <a:r>
                        <a:rPr lang="en-US" alt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21</a:t>
                      </a:r>
                      <a:endParaRPr lang="ko-KR" altLang="en-US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13" action="ppaction://hlinksldjump"/>
                        </a:rPr>
                        <a:t>아이템 </a:t>
                      </a:r>
                      <a:r>
                        <a:rPr lang="en-US" alt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13" action="ppaction://hlinksldjump"/>
                        </a:rPr>
                        <a:t>- </a:t>
                      </a:r>
                      <a:r>
                        <a:rPr lang="ko-KR" altLang="en-US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13" action="ppaction://hlinksldjump"/>
                        </a:rPr>
                        <a:t>장비 장신구</a:t>
                      </a:r>
                      <a:r>
                        <a:rPr lang="en-US" alt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13" action="ppaction://hlinksldjump"/>
                        </a:rPr>
                        <a:t>/</a:t>
                      </a:r>
                      <a:r>
                        <a:rPr lang="ko-KR" altLang="en-US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13" action="ppaction://hlinksldjump"/>
                        </a:rPr>
                        <a:t>소비</a:t>
                      </a:r>
                      <a:endParaRPr lang="ko-KR" altLang="en-US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8275374"/>
                  </a:ext>
                </a:extLst>
              </a:tr>
              <a:tr h="240609">
                <a:tc>
                  <a:txBody>
                    <a:bodyPr/>
                    <a:lstStyle/>
                    <a:p>
                      <a:pPr marL="0" indent="0" algn="ctr" hangingPunct="1">
                        <a:buFont typeface="+mj-lt"/>
                        <a:buNone/>
                      </a:pPr>
                      <a:r>
                        <a:rPr lang="en-US" alt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7</a:t>
                      </a:r>
                      <a:endParaRPr lang="ko-KR" altLang="en-US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14" action="ppaction://hlinksldjump"/>
                        </a:rPr>
                        <a:t>캐릭터 </a:t>
                      </a:r>
                      <a:r>
                        <a:rPr lang="en-US" alt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14" action="ppaction://hlinksldjump"/>
                        </a:rPr>
                        <a:t>- </a:t>
                      </a:r>
                      <a:r>
                        <a:rPr lang="ko-KR" altLang="en-US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14" action="ppaction://hlinksldjump"/>
                        </a:rPr>
                        <a:t>능력치</a:t>
                      </a:r>
                      <a:endParaRPr lang="ko-KR" altLang="en-US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hangingPunct="1">
                        <a:buFont typeface="+mj-lt"/>
                        <a:buNone/>
                      </a:pPr>
                      <a:r>
                        <a:rPr lang="en-US" alt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22</a:t>
                      </a:r>
                      <a:endParaRPr lang="ko-KR" altLang="en-US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15" action="ppaction://hlinksldjump"/>
                        </a:rPr>
                        <a:t>아이템 </a:t>
                      </a:r>
                      <a:r>
                        <a:rPr lang="en-US" alt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15" action="ppaction://hlinksldjump"/>
                        </a:rPr>
                        <a:t>- </a:t>
                      </a:r>
                      <a:r>
                        <a:rPr lang="ko-KR" altLang="en-US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15" action="ppaction://hlinksldjump"/>
                        </a:rPr>
                        <a:t>투척무기</a:t>
                      </a:r>
                      <a:r>
                        <a:rPr lang="en-US" alt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15" action="ppaction://hlinksldjump"/>
                        </a:rPr>
                        <a:t>/</a:t>
                      </a:r>
                      <a:r>
                        <a:rPr lang="ko-KR" altLang="en-US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15" action="ppaction://hlinksldjump"/>
                        </a:rPr>
                        <a:t>기타</a:t>
                      </a:r>
                      <a:endParaRPr lang="ko-KR" altLang="en-US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7238792"/>
                  </a:ext>
                </a:extLst>
              </a:tr>
              <a:tr h="240609">
                <a:tc>
                  <a:txBody>
                    <a:bodyPr/>
                    <a:lstStyle/>
                    <a:p>
                      <a:pPr marL="0" indent="0" algn="ctr" hangingPunct="1">
                        <a:buFont typeface="+mj-lt"/>
                        <a:buNone/>
                      </a:pPr>
                      <a:r>
                        <a:rPr lang="en-US" alt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8</a:t>
                      </a:r>
                      <a:endParaRPr lang="ko-KR" altLang="en-US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16" action="ppaction://hlinksldjump"/>
                        </a:rPr>
                        <a:t>몬스터</a:t>
                      </a:r>
                      <a:endParaRPr lang="ko-KR" altLang="en-US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hangingPunct="1">
                        <a:buFont typeface="+mj-lt"/>
                        <a:buNone/>
                      </a:pPr>
                      <a:r>
                        <a:rPr lang="en-US" alt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23</a:t>
                      </a:r>
                      <a:endParaRPr lang="ko-KR" altLang="en-US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17" action="ppaction://hlinksldjump"/>
                        </a:rPr>
                        <a:t>제작</a:t>
                      </a:r>
                      <a:r>
                        <a:rPr lang="en-US" alt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17" action="ppaction://hlinksldjump"/>
                        </a:rPr>
                        <a:t>/</a:t>
                      </a:r>
                      <a:r>
                        <a:rPr lang="ko-KR" altLang="en-US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17" action="ppaction://hlinksldjump"/>
                        </a:rPr>
                        <a:t>강화</a:t>
                      </a:r>
                      <a:endParaRPr lang="ko-KR" altLang="en-US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3892802"/>
                  </a:ext>
                </a:extLst>
              </a:tr>
              <a:tr h="240609">
                <a:tc>
                  <a:txBody>
                    <a:bodyPr/>
                    <a:lstStyle/>
                    <a:p>
                      <a:pPr marL="0" indent="0" algn="ctr" hangingPunct="1">
                        <a:buFont typeface="+mj-lt"/>
                        <a:buNone/>
                      </a:pPr>
                      <a:r>
                        <a:rPr lang="en-US" alt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9</a:t>
                      </a:r>
                      <a:endParaRPr lang="ko-KR" altLang="en-US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18" action="ppaction://hlinksldjump"/>
                        </a:rPr>
                        <a:t>몬스터 </a:t>
                      </a:r>
                      <a:r>
                        <a:rPr lang="en-US" alt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18" action="ppaction://hlinksldjump"/>
                        </a:rPr>
                        <a:t>– </a:t>
                      </a:r>
                      <a:r>
                        <a:rPr lang="ko-KR" altLang="en-US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18" action="ppaction://hlinksldjump"/>
                        </a:rPr>
                        <a:t>원령</a:t>
                      </a:r>
                      <a:endParaRPr lang="ko-KR" altLang="en-US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hangingPunct="1">
                        <a:buFont typeface="+mj-lt"/>
                        <a:buNone/>
                      </a:pPr>
                      <a:r>
                        <a:rPr lang="en-US" alt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24</a:t>
                      </a:r>
                      <a:endParaRPr lang="ko-KR" altLang="en-US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19" action="ppaction://hlinksldjump"/>
                        </a:rPr>
                        <a:t>수련</a:t>
                      </a:r>
                      <a:r>
                        <a:rPr lang="en-US" alt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19" action="ppaction://hlinksldjump"/>
                        </a:rPr>
                        <a:t>/</a:t>
                      </a:r>
                      <a:r>
                        <a:rPr lang="ko-KR" altLang="en-US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19" action="ppaction://hlinksldjump"/>
                        </a:rPr>
                        <a:t>멀티 플레이</a:t>
                      </a:r>
                      <a:endParaRPr lang="ko-KR" altLang="en-US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3523233"/>
                  </a:ext>
                </a:extLst>
              </a:tr>
              <a:tr h="240609">
                <a:tc>
                  <a:txBody>
                    <a:bodyPr/>
                    <a:lstStyle/>
                    <a:p>
                      <a:pPr marL="0" indent="0" algn="ctr" hangingPunct="1">
                        <a:buFont typeface="+mj-lt"/>
                        <a:buNone/>
                      </a:pPr>
                      <a:r>
                        <a:rPr lang="en-US" alt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10</a:t>
                      </a:r>
                      <a:endParaRPr lang="ko-KR" altLang="en-US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hangingPunct="1">
                        <a:buNone/>
                      </a:pPr>
                      <a:r>
                        <a:rPr lang="ko-KR" altLang="en-US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20" action="ppaction://hlinksldjump"/>
                        </a:rPr>
                        <a:t>몬스터 </a:t>
                      </a:r>
                      <a:r>
                        <a:rPr lang="en-US" alt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20" action="ppaction://hlinksldjump"/>
                        </a:rPr>
                        <a:t>– </a:t>
                      </a:r>
                      <a:r>
                        <a:rPr lang="ko-KR" altLang="en-US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20" action="ppaction://hlinksldjump"/>
                        </a:rPr>
                        <a:t>요괴</a:t>
                      </a:r>
                      <a:endParaRPr lang="en-US" altLang="ko-KR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hangingPunct="1">
                        <a:buFont typeface="+mj-lt"/>
                        <a:buNone/>
                      </a:pPr>
                      <a:r>
                        <a:rPr lang="en-US" alt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25</a:t>
                      </a:r>
                      <a:endParaRPr lang="ko-KR" altLang="en-US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21" action="ppaction://hlinksldjump"/>
                        </a:rPr>
                        <a:t>환경</a:t>
                      </a:r>
                      <a:endParaRPr lang="ko-KR" altLang="en-US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5774779"/>
                  </a:ext>
                </a:extLst>
              </a:tr>
              <a:tr h="240609">
                <a:tc>
                  <a:txBody>
                    <a:bodyPr/>
                    <a:lstStyle/>
                    <a:p>
                      <a:pPr marL="0" indent="0" algn="ctr" hangingPunct="1">
                        <a:buFont typeface="+mj-lt"/>
                        <a:buNone/>
                      </a:pPr>
                      <a:r>
                        <a:rPr lang="en-US" alt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11</a:t>
                      </a:r>
                      <a:endParaRPr lang="ko-KR" altLang="en-US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22" action="ppaction://hlinksldjump"/>
                        </a:rPr>
                        <a:t>몬스터 </a:t>
                      </a:r>
                      <a:r>
                        <a:rPr lang="en-US" alt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22" action="ppaction://hlinksldjump"/>
                        </a:rPr>
                        <a:t>– </a:t>
                      </a:r>
                      <a:r>
                        <a:rPr lang="ko-KR" altLang="en-US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22" action="ppaction://hlinksldjump"/>
                        </a:rPr>
                        <a:t>요물</a:t>
                      </a:r>
                      <a:endParaRPr lang="ko-KR" altLang="en-US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hangingPunct="1">
                        <a:buFont typeface="+mj-lt"/>
                        <a:buNone/>
                      </a:pPr>
                      <a:r>
                        <a:rPr lang="en-US" alt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26</a:t>
                      </a:r>
                      <a:endParaRPr lang="ko-KR" altLang="en-US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23" action="ppaction://hlinksldjump"/>
                        </a:rPr>
                        <a:t>날씨</a:t>
                      </a:r>
                      <a:r>
                        <a:rPr lang="en-US" alt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23" action="ppaction://hlinksldjump"/>
                        </a:rPr>
                        <a:t>/</a:t>
                      </a:r>
                      <a:r>
                        <a:rPr lang="ko-KR" altLang="en-US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23" action="ppaction://hlinksldjump"/>
                        </a:rPr>
                        <a:t>시간</a:t>
                      </a:r>
                      <a:endParaRPr lang="ko-KR" altLang="en-US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6423466"/>
                  </a:ext>
                </a:extLst>
              </a:tr>
              <a:tr h="240609">
                <a:tc>
                  <a:txBody>
                    <a:bodyPr/>
                    <a:lstStyle/>
                    <a:p>
                      <a:pPr marL="0" indent="0" algn="ctr" hangingPunct="1">
                        <a:buFont typeface="+mj-lt"/>
                        <a:buNone/>
                      </a:pPr>
                      <a:r>
                        <a:rPr lang="en-US" alt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12</a:t>
                      </a:r>
                      <a:endParaRPr lang="ko-KR" altLang="en-US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24" action="ppaction://hlinksldjump"/>
                        </a:rPr>
                        <a:t>세력</a:t>
                      </a:r>
                      <a:endParaRPr lang="ko-KR" altLang="en-US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hangingPunct="1">
                        <a:buFont typeface="+mj-lt"/>
                        <a:buNone/>
                      </a:pPr>
                      <a:r>
                        <a:rPr lang="en-US" alt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27</a:t>
                      </a:r>
                      <a:endParaRPr lang="ko-KR" altLang="en-US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25" action="ppaction://hlinksldjump"/>
                        </a:rPr>
                        <a:t>대련</a:t>
                      </a:r>
                      <a:endParaRPr lang="ko-KR" altLang="en-US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0874671"/>
                  </a:ext>
                </a:extLst>
              </a:tr>
              <a:tr h="240609">
                <a:tc>
                  <a:txBody>
                    <a:bodyPr/>
                    <a:lstStyle/>
                    <a:p>
                      <a:pPr marL="0" indent="0" algn="ctr" hangingPunct="1">
                        <a:buFont typeface="+mj-lt"/>
                        <a:buNone/>
                      </a:pPr>
                      <a:r>
                        <a:rPr lang="en-US" alt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13</a:t>
                      </a:r>
                      <a:endParaRPr lang="ko-KR" altLang="en-US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26" action="ppaction://hlinksldjump"/>
                        </a:rPr>
                        <a:t>세력도</a:t>
                      </a:r>
                      <a:endParaRPr lang="en-US" altLang="ko-KR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hangingPunct="1">
                        <a:buFont typeface="+mj-lt"/>
                        <a:buNone/>
                      </a:pPr>
                      <a:r>
                        <a:rPr lang="en-US" alt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28</a:t>
                      </a:r>
                      <a:endParaRPr lang="ko-KR" altLang="en-US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27" action="ppaction://hlinksldjump"/>
                        </a:rPr>
                        <a:t>커맨드</a:t>
                      </a:r>
                      <a:r>
                        <a:rPr lang="en-US" alt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27" action="ppaction://hlinksldjump"/>
                        </a:rPr>
                        <a:t>/</a:t>
                      </a:r>
                      <a:r>
                        <a:rPr lang="ko-KR" altLang="en-US" sz="900" b="1" i="0" kern="1200" dirty="0" err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27" action="ppaction://hlinksldjump"/>
                        </a:rPr>
                        <a:t>퀵</a:t>
                      </a:r>
                      <a:r>
                        <a:rPr lang="ko-KR" altLang="en-US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27" action="ppaction://hlinksldjump"/>
                        </a:rPr>
                        <a:t> 슬롯</a:t>
                      </a:r>
                      <a:endParaRPr lang="ko-KR" altLang="en-US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7242753"/>
                  </a:ext>
                </a:extLst>
              </a:tr>
              <a:tr h="240609">
                <a:tc>
                  <a:txBody>
                    <a:bodyPr/>
                    <a:lstStyle/>
                    <a:p>
                      <a:pPr marL="0" indent="0" algn="ctr" hangingPunct="1">
                        <a:buFont typeface="+mj-lt"/>
                        <a:buNone/>
                      </a:pPr>
                      <a:r>
                        <a:rPr lang="en-US" alt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14</a:t>
                      </a:r>
                      <a:endParaRPr lang="ko-KR" altLang="en-US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28" action="ppaction://hlinksldjump"/>
                        </a:rPr>
                        <a:t>세력 세부 </a:t>
                      </a:r>
                      <a:r>
                        <a:rPr lang="en-US" alt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28" action="ppaction://hlinksldjump"/>
                        </a:rPr>
                        <a:t>1</a:t>
                      </a:r>
                      <a:endParaRPr lang="en-US" altLang="ko-KR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hangingPunct="1">
                        <a:buFont typeface="+mj-lt"/>
                        <a:buNone/>
                      </a:pPr>
                      <a:fld id="{D9E444BC-87F8-4EB8-BBF2-74B220490523}" type="slidenum">
                        <a:rPr lang="ko-KR" altLang="en-US" sz="900" b="1" i="0" kern="1200" smtClean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fld>
                      <a:r>
                        <a:rPr lang="en-US" alt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9</a:t>
                      </a:r>
                      <a:endParaRPr lang="ko-KR" altLang="en-US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29" action="ppaction://hlinksldjump"/>
                        </a:rPr>
                        <a:t>조작법</a:t>
                      </a:r>
                      <a:endParaRPr lang="ko-KR" altLang="en-US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8956951"/>
                  </a:ext>
                </a:extLst>
              </a:tr>
              <a:tr h="240609">
                <a:tc>
                  <a:txBody>
                    <a:bodyPr/>
                    <a:lstStyle/>
                    <a:p>
                      <a:pPr marL="0" indent="0" algn="ctr" hangingPunct="1">
                        <a:buFont typeface="+mj-lt"/>
                        <a:buNone/>
                      </a:pPr>
                      <a:r>
                        <a:rPr lang="en-US" alt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15</a:t>
                      </a:r>
                      <a:endParaRPr lang="ko-KR" altLang="en-US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30" action="ppaction://hlinksldjump"/>
                        </a:rPr>
                        <a:t>세력 세부 </a:t>
                      </a:r>
                      <a:r>
                        <a:rPr lang="en-US" alt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30" action="ppaction://hlinksldjump"/>
                        </a:rPr>
                        <a:t>2</a:t>
                      </a:r>
                      <a:endParaRPr lang="en-US" altLang="ko-KR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hangingPunct="1">
                        <a:buFont typeface="+mj-lt"/>
                        <a:buNone/>
                      </a:pPr>
                      <a:r>
                        <a:rPr lang="en-US" alt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30</a:t>
                      </a:r>
                      <a:endParaRPr lang="ko-KR" altLang="en-US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31" action="ppaction://hlinksldjump"/>
                        </a:rPr>
                        <a:t>유료화 모델</a:t>
                      </a:r>
                      <a:endParaRPr lang="ko-KR" altLang="en-US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39297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397919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 0"/>
          <p:cNvSpPr txBox="1">
            <a:spLocks/>
          </p:cNvSpPr>
          <p:nvPr/>
        </p:nvSpPr>
        <p:spPr>
          <a:xfrm flipH="1">
            <a:off x="192405" y="335280"/>
            <a:ext cx="3765550" cy="6457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18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.아이템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2097A5C-65DA-42A1-9F6D-09DE0D179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E887A479-1FB4-4076-82AD-4520E3445CF4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9" name="슬라이드 번호 개체 틀 1">
            <a:extLst>
              <a:ext uri="{FF2B5EF4-FFF2-40B4-BE49-F238E27FC236}">
                <a16:creationId xmlns:a16="http://schemas.microsoft.com/office/drawing/2014/main" id="{830462B4-61D2-4C54-9B09-C3AB0FBCD56B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87A479-1FB4-4076-82AD-4520E3445CF4}" type="slidenum">
              <a:rPr lang="ko-KR" altLang="en-US" smtClean="0"/>
              <a:pPr/>
              <a:t>20</a:t>
            </a:fld>
            <a:endParaRPr lang="ko-KR" altLang="en-US"/>
          </a:p>
        </p:txBody>
      </p:sp>
      <p:cxnSp>
        <p:nvCxnSpPr>
          <p:cNvPr id="12" name="Rect 0">
            <a:extLst>
              <a:ext uri="{FF2B5EF4-FFF2-40B4-BE49-F238E27FC236}">
                <a16:creationId xmlns:a16="http://schemas.microsoft.com/office/drawing/2014/main" id="{15F2E752-38CB-4D40-8438-473DF030934E}"/>
              </a:ext>
            </a:extLst>
          </p:cNvPr>
          <p:cNvCxnSpPr/>
          <p:nvPr/>
        </p:nvCxnSpPr>
        <p:spPr>
          <a:xfrm>
            <a:off x="0" y="975360"/>
            <a:ext cx="12193270" cy="12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7898825"/>
              </p:ext>
            </p:extLst>
          </p:nvPr>
        </p:nvGraphicFramePr>
        <p:xfrm>
          <a:off x="2479223" y="1101725"/>
          <a:ext cx="9481002" cy="16535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42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367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8300">
                <a:tc gridSpan="2">
                  <a:txBody>
                    <a:bodyPr/>
                    <a:lstStyle/>
                    <a:p>
                      <a:pPr marL="0" lvl="1" indent="0" latinLnBrk="0">
                        <a:buFontTx/>
                        <a:buNone/>
                      </a:pPr>
                      <a:r>
                        <a:rPr lang="ko-KR" altLang="en-US" b="1" kern="1200" dirty="0">
                          <a:solidFill>
                            <a:srgbClr val="FFFFFF"/>
                          </a:solidFill>
                        </a:rPr>
                        <a:t>도검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4200">
                <a:tc grid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가장 많이 사용되는 무기. 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베기와 찌르기 등의 공격법이 있다</a:t>
                      </a:r>
                      <a:r>
                        <a:rPr lang="en-US" altLang="ko-KR" sz="16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600" kern="120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도에 비해 찌르기가 더 강함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검에 비해 베기가 더 강함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7227167"/>
              </p:ext>
            </p:extLst>
          </p:nvPr>
        </p:nvGraphicFramePr>
        <p:xfrm>
          <a:off x="2485418" y="2927350"/>
          <a:ext cx="9455757" cy="16535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04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352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8300">
                <a:tc gridSpan="2">
                  <a:txBody>
                    <a:bodyPr/>
                    <a:lstStyle/>
                    <a:p>
                      <a:pPr marL="0" lvl="1" indent="0" latinLnBrk="0">
                        <a:buFontTx/>
                        <a:buNone/>
                      </a:pPr>
                      <a:r>
                        <a:rPr lang="ko-KR" altLang="en-US" b="1" kern="1200">
                          <a:solidFill>
                            <a:srgbClr val="FFFFFF"/>
                          </a:solidFill>
                        </a:rPr>
                        <a:t>둔기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4200">
                <a:tc grid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느리지만 강한 파괴력을 가진 무기. 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휘두르기와 내려치기 등의 공격법이 있다</a:t>
                      </a:r>
                      <a:r>
                        <a:rPr lang="en-US" altLang="ko-KR" sz="16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600" kern="120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몽둥이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망치에 비해 속도가 빠름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망치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몽둥이에 비해 파괴력이 높음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21" name="표 3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2561624"/>
              </p:ext>
            </p:extLst>
          </p:nvPr>
        </p:nvGraphicFramePr>
        <p:xfrm>
          <a:off x="2488223" y="4768215"/>
          <a:ext cx="9452952" cy="16281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52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176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8300">
                <a:tc gridSpan="2">
                  <a:txBody>
                    <a:bodyPr/>
                    <a:lstStyle/>
                    <a:p>
                      <a:pPr marL="0" lvl="1" indent="0" latinLnBrk="0">
                        <a:buFontTx/>
                        <a:buNone/>
                      </a:pPr>
                      <a:r>
                        <a:rPr lang="ko-KR" altLang="en-US" b="1" kern="1200">
                          <a:solidFill>
                            <a:srgbClr val="FFFFFF"/>
                          </a:solidFill>
                        </a:rPr>
                        <a:t>장병기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4200">
                <a:tc grid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긴 사거리가 특징인 무기.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찌르기와 베기 등의 공격법이 있다</a:t>
                      </a:r>
                      <a:r>
                        <a:rPr lang="en-US" altLang="ko-KR" sz="16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600" kern="120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782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봉에 비해 공격력이 높음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782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창에 비해 속도가 빠름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0A8C5D06-F171-4217-B304-5449C6221761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8635" y="3017520"/>
            <a:ext cx="1800225" cy="1440180"/>
          </a:xfrm>
          <a:prstGeom prst="rect">
            <a:avLst/>
          </a:prstGeom>
          <a:noFill/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34B38661-CB06-425E-8D72-013F08F5ED7A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90" t="1864" r="4611" b="3885"/>
          <a:stretch>
            <a:fillRect/>
          </a:stretch>
        </p:blipFill>
        <p:spPr>
          <a:xfrm>
            <a:off x="508635" y="1279525"/>
            <a:ext cx="1800225" cy="1440180"/>
          </a:xfrm>
          <a:prstGeom prst="rect">
            <a:avLst/>
          </a:prstGeom>
          <a:noFill/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C0362008-7F43-4118-85C8-1BD495AD4B1F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635" y="4858385"/>
            <a:ext cx="1800225" cy="1440180"/>
          </a:xfrm>
          <a:prstGeom prst="rect">
            <a:avLst/>
          </a:prstGeom>
          <a:noFill/>
        </p:spPr>
      </p:pic>
      <p:sp>
        <p:nvSpPr>
          <p:cNvPr id="15" name="실행 단추: 문서 14">
            <a:hlinkClick r:id="rId5" action="ppaction://hlinksldjump"/>
            <a:extLst>
              <a:ext uri="{FF2B5EF4-FFF2-40B4-BE49-F238E27FC236}">
                <a16:creationId xmlns:a16="http://schemas.microsoft.com/office/drawing/2014/main" id="{A761E595-D754-4491-ABDC-91E556155596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목차</a:t>
            </a:r>
          </a:p>
        </p:txBody>
      </p:sp>
    </p:spTree>
    <p:extLst>
      <p:ext uri="{BB962C8B-B14F-4D97-AF65-F5344CB8AC3E}">
        <p14:creationId xmlns:p14="http://schemas.microsoft.com/office/powerpoint/2010/main" val="1909578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 0"/>
          <p:cNvSpPr txBox="1">
            <a:spLocks/>
          </p:cNvSpPr>
          <p:nvPr/>
        </p:nvSpPr>
        <p:spPr>
          <a:xfrm flipH="1">
            <a:off x="192405" y="335280"/>
            <a:ext cx="3765550" cy="6457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19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.아이템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2097A5C-65DA-42A1-9F6D-09DE0D179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E887A479-1FB4-4076-82AD-4520E3445CF4}" type="slidenum">
              <a:rPr lang="ko-KR" altLang="en-US" smtClean="0"/>
              <a:t>21</a:t>
            </a:fld>
            <a:endParaRPr lang="ko-KR" altLang="en-US"/>
          </a:p>
        </p:txBody>
      </p:sp>
      <p:sp>
        <p:nvSpPr>
          <p:cNvPr id="9" name="슬라이드 번호 개체 틀 1">
            <a:extLst>
              <a:ext uri="{FF2B5EF4-FFF2-40B4-BE49-F238E27FC236}">
                <a16:creationId xmlns:a16="http://schemas.microsoft.com/office/drawing/2014/main" id="{830462B4-61D2-4C54-9B09-C3AB0FBCD56B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87A479-1FB4-4076-82AD-4520E3445CF4}" type="slidenum">
              <a:rPr lang="ko-KR" altLang="en-US" smtClean="0"/>
              <a:pPr/>
              <a:t>21</a:t>
            </a:fld>
            <a:endParaRPr lang="ko-KR" altLang="en-US"/>
          </a:p>
        </p:txBody>
      </p:sp>
      <p:cxnSp>
        <p:nvCxnSpPr>
          <p:cNvPr id="12" name="Rect 0">
            <a:extLst>
              <a:ext uri="{FF2B5EF4-FFF2-40B4-BE49-F238E27FC236}">
                <a16:creationId xmlns:a16="http://schemas.microsoft.com/office/drawing/2014/main" id="{15F2E752-38CB-4D40-8438-473DF030934E}"/>
              </a:ext>
            </a:extLst>
          </p:cNvPr>
          <p:cNvCxnSpPr/>
          <p:nvPr/>
        </p:nvCxnSpPr>
        <p:spPr>
          <a:xfrm>
            <a:off x="0" y="975360"/>
            <a:ext cx="12193270" cy="12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8823983"/>
              </p:ext>
            </p:extLst>
          </p:nvPr>
        </p:nvGraphicFramePr>
        <p:xfrm>
          <a:off x="2558563" y="1091565"/>
          <a:ext cx="9493738" cy="20040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325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61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8300">
                <a:tc gridSpan="2">
                  <a:txBody>
                    <a:bodyPr/>
                    <a:lstStyle/>
                    <a:p>
                      <a:pPr marL="0" lvl="1" indent="0" latinLnBrk="0">
                        <a:buFontTx/>
                        <a:buNone/>
                      </a:pPr>
                      <a:r>
                        <a:rPr lang="ko-KR" altLang="en-US" b="1" kern="1200" dirty="0">
                          <a:solidFill>
                            <a:srgbClr val="FFFFFF"/>
                          </a:solidFill>
                        </a:rPr>
                        <a:t>절곤</a:t>
                      </a:r>
                      <a:r>
                        <a:rPr lang="en-US" altLang="ko-KR" b="1" kern="1200" dirty="0">
                          <a:solidFill>
                            <a:srgbClr val="FFFFFF"/>
                          </a:solidFill>
                        </a:rPr>
                        <a:t>/</a:t>
                      </a:r>
                      <a:r>
                        <a:rPr lang="ko-KR" altLang="en-US" b="1" kern="1200" dirty="0">
                          <a:solidFill>
                            <a:srgbClr val="FFFFFF"/>
                          </a:solidFill>
                        </a:rPr>
                        <a:t>철권</a:t>
                      </a:r>
                      <a:r>
                        <a:rPr lang="en-US" altLang="ko-KR" b="1" kern="1200" dirty="0">
                          <a:solidFill>
                            <a:srgbClr val="FFFFFF"/>
                          </a:solidFill>
                        </a:rPr>
                        <a:t>/</a:t>
                      </a:r>
                      <a:r>
                        <a:rPr lang="ko-KR" altLang="en-US" b="1" kern="1200" dirty="0">
                          <a:solidFill>
                            <a:srgbClr val="FFFFFF"/>
                          </a:solidFill>
                        </a:rPr>
                        <a:t>괴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4200">
                <a:tc gridSpan="2"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권법</a:t>
                      </a:r>
                      <a:r>
                        <a:rPr lang="en-US" altLang="ko-KR" sz="1600" kern="120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장법 사용시 유용한 무기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주먹을 날리는 등의 공격법이 있다</a:t>
                      </a:r>
                      <a:r>
                        <a:rPr lang="en-US" altLang="ko-KR" sz="16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600" kern="120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절곤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철권</a:t>
                      </a:r>
                      <a:r>
                        <a:rPr lang="en-US" altLang="ko-KR" sz="1600" kern="120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괴에 비해 좀더 넓은 사거리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철권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절곤</a:t>
                      </a:r>
                      <a:r>
                        <a:rPr lang="en-US" altLang="ko-KR" sz="1600" kern="120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괴에 비해 빠른 속도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절곤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철권에 비해 방어에 용이함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3" name="그림 22"/>
          <p:cNvPicPr preferRelativeResize="0">
            <a:picLocks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906" t="5503" r="3535" b="7219"/>
          <a:stretch>
            <a:fillRect/>
          </a:stretch>
        </p:blipFill>
        <p:spPr>
          <a:xfrm>
            <a:off x="529590" y="1485265"/>
            <a:ext cx="1800225" cy="1440180"/>
          </a:xfrm>
          <a:prstGeom prst="rect">
            <a:avLst/>
          </a:prstGeom>
          <a:noFill/>
        </p:spPr>
      </p:pic>
      <p:graphicFrame>
        <p:nvGraphicFramePr>
          <p:cNvPr id="24" name="표 4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1892539"/>
              </p:ext>
            </p:extLst>
          </p:nvPr>
        </p:nvGraphicFramePr>
        <p:xfrm>
          <a:off x="2540148" y="3160395"/>
          <a:ext cx="9493738" cy="20040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325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61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8300">
                <a:tc gridSpan="2">
                  <a:txBody>
                    <a:bodyPr/>
                    <a:lstStyle/>
                    <a:p>
                      <a:pPr marL="0" lvl="1" indent="0" latinLnBrk="0">
                        <a:buFontTx/>
                        <a:buNone/>
                      </a:pPr>
                      <a:r>
                        <a:rPr lang="ko-KR" altLang="en-US" b="1" kern="1200">
                          <a:solidFill>
                            <a:srgbClr val="FFFFFF"/>
                          </a:solidFill>
                        </a:rPr>
                        <a:t>활/륜/편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4200">
                <a:tc gridSpan="2"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원거리에서 공격할 수 있는 무기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ko-KR" sz="1600" kern="1200">
                          <a:solidFill>
                            <a:srgbClr val="000000"/>
                          </a:solidFill>
                        </a:rPr>
                        <a:t>보통 견제 및 보조 공격 수단으로 사용한다.</a:t>
                      </a:r>
                      <a:endParaRPr lang="ko-KR" altLang="en-US" sz="1600" kern="120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화살을 소비하여 먼 거리를 공격 가능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던져서 원거리 공격 회수 가능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원거리에서 빠른 타격 가능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5" name="그림 45"/>
          <p:cNvPicPr preferRelativeResize="0">
            <a:picLocks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590" y="3429000"/>
            <a:ext cx="1800225" cy="1645920"/>
          </a:xfrm>
          <a:prstGeom prst="rect">
            <a:avLst/>
          </a:prstGeom>
          <a:noFill/>
        </p:spPr>
      </p:pic>
      <p:graphicFrame>
        <p:nvGraphicFramePr>
          <p:cNvPr id="29" name="표 4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5864594"/>
              </p:ext>
            </p:extLst>
          </p:nvPr>
        </p:nvGraphicFramePr>
        <p:xfrm>
          <a:off x="2540148" y="5219700"/>
          <a:ext cx="9493738" cy="1087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325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61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8300">
                <a:tc gridSpan="2">
                  <a:txBody>
                    <a:bodyPr/>
                    <a:lstStyle/>
                    <a:p>
                      <a:pPr marL="0" lvl="1" indent="0" latinLnBrk="0">
                        <a:buFontTx/>
                        <a:buNone/>
                      </a:pPr>
                      <a:r>
                        <a:rPr lang="ko-KR" altLang="en-US" b="1" kern="1200">
                          <a:solidFill>
                            <a:srgbClr val="FFFFFF"/>
                          </a:solidFill>
                        </a:rPr>
                        <a:t>부채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8300">
                <a:tc grid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도방에서 주로 사용하는 무기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부채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술법 사용시 보조 및 근거리 견제 가능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31" name="그림 51"/>
          <p:cNvPicPr preferRelativeResize="0">
            <a:picLocks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590" y="5308600"/>
            <a:ext cx="1800225" cy="908685"/>
          </a:xfrm>
          <a:prstGeom prst="rect">
            <a:avLst/>
          </a:prstGeom>
          <a:noFill/>
        </p:spPr>
      </p:pic>
      <p:sp>
        <p:nvSpPr>
          <p:cNvPr id="15" name="실행 단추: 문서 14">
            <a:hlinkClick r:id="rId5" action="ppaction://hlinksldjump"/>
            <a:extLst>
              <a:ext uri="{FF2B5EF4-FFF2-40B4-BE49-F238E27FC236}">
                <a16:creationId xmlns:a16="http://schemas.microsoft.com/office/drawing/2014/main" id="{01D4C2D9-9098-4D1C-B944-187B4D59ED4A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목차</a:t>
            </a:r>
          </a:p>
        </p:txBody>
      </p:sp>
    </p:spTree>
    <p:extLst>
      <p:ext uri="{BB962C8B-B14F-4D97-AF65-F5344CB8AC3E}">
        <p14:creationId xmlns:p14="http://schemas.microsoft.com/office/powerpoint/2010/main" val="11830302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 0"/>
          <p:cNvSpPr txBox="1">
            <a:spLocks/>
          </p:cNvSpPr>
          <p:nvPr/>
        </p:nvSpPr>
        <p:spPr>
          <a:xfrm flipH="1">
            <a:off x="192405" y="335280"/>
            <a:ext cx="3766185" cy="64643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20.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아이템</a:t>
            </a:r>
          </a:p>
        </p:txBody>
      </p:sp>
      <p:sp>
        <p:nvSpPr>
          <p:cNvPr id="2" name="슬라이드 번호 개체 틀 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200">
                <a:latin typeface="Arial" charset="0"/>
                <a:ea typeface="나눔스퀘어" charset="0"/>
                <a:cs typeface="+mn-cs"/>
              </a:rPr>
              <a:t>22</a:t>
            </a:fld>
            <a:endParaRPr lang="ko-KR" altLang="en-US" sz="1200">
              <a:latin typeface="Arial" charset="0"/>
              <a:ea typeface="나눔스퀘어" charset="0"/>
              <a:cs typeface="+mn-cs"/>
            </a:endParaRPr>
          </a:p>
        </p:txBody>
      </p:sp>
      <p:sp>
        <p:nvSpPr>
          <p:cNvPr id="9" name="Rect 0"/>
          <p:cNvSpPr txBox="1">
            <a:spLocks/>
          </p:cNvSpPr>
          <p:nvPr/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r" defTabSz="914400" rtl="0" eaLnBrk="1" latinLnBrk="1" hangingPunct="1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lvl="1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2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3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lvl="4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lvl="5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lvl="6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lvl="7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lvl="8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22</a:t>
            </a:fld>
            <a:endParaRPr lang="ko-KR" altLang="en-US"/>
          </a:p>
        </p:txBody>
      </p:sp>
      <p:graphicFrame>
        <p:nvGraphicFramePr>
          <p:cNvPr id="11" name="Table 3"/>
          <p:cNvGraphicFramePr>
            <a:graphicFrameLocks noGrp="1"/>
          </p:cNvGraphicFramePr>
          <p:nvPr/>
        </p:nvGraphicFramePr>
        <p:xfrm>
          <a:off x="4629150" y="1166495"/>
          <a:ext cx="7165340" cy="35636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24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01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327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8300">
                <a:tc gridSpan="3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b="1" kern="1200">
                          <a:solidFill>
                            <a:srgbClr val="FFFFFF"/>
                          </a:solidFill>
                        </a:rPr>
                        <a:t>방어구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7820">
                <a:tc gridSpan="3"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방어력을 주로 올려주고 부위별로 부가적인 능력치를 올려주는 장비 아이템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7820">
                <a:tc rowSpan="2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머리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두건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머리에 착용하는 방어구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낮은 방어력을 가졌지만 치명타를 막아준다.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7820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투구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7820">
                <a:tc rowSpan="3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몸통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상의</a:t>
                      </a:r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몸에 착용하는 </a:t>
                      </a:r>
                      <a:r>
                        <a:rPr lang="ko-KR" altLang="en-US" sz="1600" kern="1200" dirty="0" err="1">
                          <a:solidFill>
                            <a:srgbClr val="000000"/>
                          </a:solidFill>
                        </a:rPr>
                        <a:t>방어구</a:t>
                      </a:r>
                      <a:endParaRPr lang="ko-KR" altLang="en-US" sz="1600" kern="1200" dirty="0">
                        <a:solidFill>
                          <a:srgbClr val="000000"/>
                        </a:solidFill>
                      </a:endParaRP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가장 높은 방어력을 가진 </a:t>
                      </a:r>
                      <a:r>
                        <a:rPr lang="ko-KR" altLang="en-US" sz="1600" kern="1200" dirty="0" err="1">
                          <a:solidFill>
                            <a:srgbClr val="000000"/>
                          </a:solidFill>
                        </a:rPr>
                        <a:t>방어구</a:t>
                      </a:r>
                      <a:endParaRPr lang="ko-KR" altLang="en-US" sz="16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7820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하의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7820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한벌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8420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장갑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팔에 착용하는 </a:t>
                      </a:r>
                      <a:r>
                        <a:rPr lang="ko-KR" altLang="en-US" sz="1600" kern="1200" dirty="0" err="1">
                          <a:solidFill>
                            <a:srgbClr val="000000"/>
                          </a:solidFill>
                        </a:rPr>
                        <a:t>방어구</a:t>
                      </a:r>
                      <a:endParaRPr lang="ko-KR" altLang="en-US" sz="1600" kern="1200" dirty="0">
                        <a:solidFill>
                          <a:srgbClr val="000000"/>
                        </a:solidFill>
                      </a:endParaRP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부가적인 편의기능을 가지고 있다.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8420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신발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발에 착용하는 </a:t>
                      </a:r>
                      <a:r>
                        <a:rPr lang="ko-KR" altLang="en-US" sz="1600" kern="1200" dirty="0" err="1">
                          <a:solidFill>
                            <a:srgbClr val="000000"/>
                          </a:solidFill>
                        </a:rPr>
                        <a:t>방어구</a:t>
                      </a:r>
                      <a:endParaRPr lang="ko-KR" altLang="en-US" sz="1600" kern="1200" dirty="0">
                        <a:solidFill>
                          <a:srgbClr val="000000"/>
                        </a:solidFill>
                      </a:endParaRP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이동 속도를 올려준다.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cxnSp>
        <p:nvCxnSpPr>
          <p:cNvPr id="12" name="Rect 0"/>
          <p:cNvCxnSpPr/>
          <p:nvPr/>
        </p:nvCxnSpPr>
        <p:spPr>
          <a:xfrm>
            <a:off x="0" y="975360"/>
            <a:ext cx="12193905" cy="19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표 5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5874592"/>
              </p:ext>
            </p:extLst>
          </p:nvPr>
        </p:nvGraphicFramePr>
        <p:xfrm>
          <a:off x="4736223" y="4928870"/>
          <a:ext cx="7042150" cy="14198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56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364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8300">
                <a:tc grid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b="1" kern="1200">
                          <a:solidFill>
                            <a:srgbClr val="FFFFFF"/>
                          </a:solidFill>
                        </a:rPr>
                        <a:t>재질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가벼워 회피률이 높고 방어력이 낮다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금속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무거워 회피률이 낮고 방어력이 높다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가죽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천과 금속 재질의 중간 성능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5" name="그림 5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015" y="1422400"/>
            <a:ext cx="1997710" cy="3310890"/>
          </a:xfrm>
          <a:prstGeom prst="rect">
            <a:avLst/>
          </a:prstGeom>
          <a:noFill/>
        </p:spPr>
      </p:pic>
      <p:pic>
        <p:nvPicPr>
          <p:cNvPr id="16" name="그림 5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390" y="1440815"/>
            <a:ext cx="2001520" cy="3288665"/>
          </a:xfrm>
          <a:prstGeom prst="rect">
            <a:avLst/>
          </a:prstGeom>
          <a:noFill/>
        </p:spPr>
      </p:pic>
      <p:pic>
        <p:nvPicPr>
          <p:cNvPr id="17" name="그림 5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20" t="12140" b="7570"/>
          <a:stretch>
            <a:fillRect/>
          </a:stretch>
        </p:blipFill>
        <p:spPr>
          <a:xfrm>
            <a:off x="267335" y="4895215"/>
            <a:ext cx="1968500" cy="1487170"/>
          </a:xfrm>
          <a:prstGeom prst="rect">
            <a:avLst/>
          </a:prstGeom>
          <a:noFill/>
        </p:spPr>
      </p:pic>
      <p:pic>
        <p:nvPicPr>
          <p:cNvPr id="19" name="그림 5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9025" y="4895215"/>
            <a:ext cx="2270125" cy="1525270"/>
          </a:xfrm>
          <a:prstGeom prst="rect">
            <a:avLst/>
          </a:prstGeom>
          <a:noFill/>
        </p:spPr>
      </p:pic>
      <p:sp>
        <p:nvSpPr>
          <p:cNvPr id="18" name="실행 단추: 문서 17">
            <a:hlinkClick r:id="rId6" action="ppaction://hlinksldjump"/>
            <a:extLst>
              <a:ext uri="{FF2B5EF4-FFF2-40B4-BE49-F238E27FC236}">
                <a16:creationId xmlns:a16="http://schemas.microsoft.com/office/drawing/2014/main" id="{2A8BBF7B-75CB-4314-995F-EA965D5CD07C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목차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 0"/>
          <p:cNvSpPr txBox="1">
            <a:spLocks/>
          </p:cNvSpPr>
          <p:nvPr/>
        </p:nvSpPr>
        <p:spPr>
          <a:xfrm flipH="1">
            <a:off x="192405" y="335280"/>
            <a:ext cx="3766185" cy="64643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21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.아이템</a:t>
            </a:r>
          </a:p>
        </p:txBody>
      </p:sp>
      <p:sp>
        <p:nvSpPr>
          <p:cNvPr id="2" name="슬라이드 번호 개체 틀 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200">
                <a:latin typeface="Arial" charset="0"/>
                <a:ea typeface="나눔스퀘어" charset="0"/>
                <a:cs typeface="+mn-cs"/>
              </a:rPr>
              <a:t>23</a:t>
            </a:fld>
            <a:endParaRPr lang="ko-KR" altLang="en-US" sz="1200">
              <a:latin typeface="Arial" charset="0"/>
              <a:ea typeface="나눔스퀘어" charset="0"/>
              <a:cs typeface="+mn-cs"/>
            </a:endParaRPr>
          </a:p>
        </p:txBody>
      </p:sp>
      <p:sp>
        <p:nvSpPr>
          <p:cNvPr id="9" name="Rect 0"/>
          <p:cNvSpPr txBox="1">
            <a:spLocks/>
          </p:cNvSpPr>
          <p:nvPr/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r" defTabSz="914400" rtl="0" eaLnBrk="1" latinLnBrk="1" hangingPunct="1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lvl="1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2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3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lvl="4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lvl="5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lvl="6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lvl="7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lvl="8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23</a:t>
            </a:fld>
            <a:endParaRPr lang="ko-KR" altLang="en-US"/>
          </a:p>
        </p:txBody>
      </p:sp>
      <p:cxnSp>
        <p:nvCxnSpPr>
          <p:cNvPr id="12" name="Rect 0"/>
          <p:cNvCxnSpPr/>
          <p:nvPr/>
        </p:nvCxnSpPr>
        <p:spPr>
          <a:xfrm>
            <a:off x="0" y="975360"/>
            <a:ext cx="12193905" cy="19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2941485"/>
              </p:ext>
            </p:extLst>
          </p:nvPr>
        </p:nvGraphicFramePr>
        <p:xfrm>
          <a:off x="4229100" y="1071245"/>
          <a:ext cx="7805421" cy="243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68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586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7707">
                <a:tc grid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b="1" kern="1200">
                          <a:solidFill>
                            <a:srgbClr val="FFFFFF"/>
                          </a:solidFill>
                        </a:rPr>
                        <a:t>장신구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8931">
                <a:tc gridSpan="2"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다양한 능력치를 올려주는 장비 아이템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153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귀고리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귀에 착용하는 장신구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최대 2개 착용 가능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153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반지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손가락에 착용하는 장신구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최대 4개 착용 가능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153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팔찌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팔에 착용하는 장신구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최대 2개 착용 가능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5" name="그림 61"/>
          <p:cNvPicPr preferRelativeResize="0">
            <a:picLocks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1705" y="1400810"/>
            <a:ext cx="1800225" cy="1800225"/>
          </a:xfrm>
          <a:prstGeom prst="rect">
            <a:avLst/>
          </a:prstGeom>
          <a:noFill/>
        </p:spPr>
      </p:pic>
      <p:pic>
        <p:nvPicPr>
          <p:cNvPr id="16" name="그림 62"/>
          <p:cNvPicPr preferRelativeResize="0">
            <a:picLocks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115" y="1400810"/>
            <a:ext cx="1800225" cy="1800225"/>
          </a:xfrm>
          <a:prstGeom prst="rect">
            <a:avLst/>
          </a:prstGeom>
          <a:noFill/>
        </p:spPr>
      </p:pic>
      <p:graphicFrame>
        <p:nvGraphicFramePr>
          <p:cNvPr id="17" name="표 6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0758582"/>
              </p:ext>
            </p:extLst>
          </p:nvPr>
        </p:nvGraphicFramePr>
        <p:xfrm>
          <a:off x="4229100" y="3916045"/>
          <a:ext cx="7804785" cy="2120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61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586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8300">
                <a:tc grid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b="1" kern="1200" dirty="0">
                          <a:solidFill>
                            <a:srgbClr val="FFFFFF"/>
                          </a:solidFill>
                        </a:rPr>
                        <a:t>소비 아이템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7820">
                <a:tc gridSpan="2"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섭취하는 것으로 효과를 발휘하는 아이템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420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음식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체력을 회복 시켜주는 소비 아이템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음식점에서 구매하거나 재료로 만들 수 있다.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3058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영약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다양한 능력치를 올려주는 소비 아이템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상인을 통해 구매하거나 탐험을 통해 얻을 수 있다.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종류 당 1번만 능력치를 올려준다.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8" name="그림 6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1640" y="4250690"/>
            <a:ext cx="845820" cy="1624330"/>
          </a:xfrm>
          <a:prstGeom prst="rect">
            <a:avLst/>
          </a:prstGeom>
          <a:noFill/>
        </p:spPr>
      </p:pic>
      <p:pic>
        <p:nvPicPr>
          <p:cNvPr id="21" name="그림 6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115" y="4250690"/>
            <a:ext cx="2415540" cy="1631950"/>
          </a:xfrm>
          <a:prstGeom prst="rect">
            <a:avLst/>
          </a:prstGeom>
          <a:noFill/>
        </p:spPr>
      </p:pic>
      <p:sp>
        <p:nvSpPr>
          <p:cNvPr id="14" name="실행 단추: 문서 13">
            <a:hlinkClick r:id="rId6" action="ppaction://hlinksldjump"/>
            <a:extLst>
              <a:ext uri="{FF2B5EF4-FFF2-40B4-BE49-F238E27FC236}">
                <a16:creationId xmlns:a16="http://schemas.microsoft.com/office/drawing/2014/main" id="{DA66F9F6-72D9-4FDF-B3DB-5EBA0638659D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목차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 0"/>
          <p:cNvSpPr txBox="1">
            <a:spLocks/>
          </p:cNvSpPr>
          <p:nvPr/>
        </p:nvSpPr>
        <p:spPr>
          <a:xfrm flipH="1">
            <a:off x="192405" y="335280"/>
            <a:ext cx="3766185" cy="64643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22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. 아이템</a:t>
            </a:r>
          </a:p>
        </p:txBody>
      </p:sp>
      <p:sp>
        <p:nvSpPr>
          <p:cNvPr id="2" name="슬라이드 번호 개체 틀 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200">
                <a:latin typeface="Arial" charset="0"/>
                <a:ea typeface="나눔스퀘어" charset="0"/>
                <a:cs typeface="+mn-cs"/>
              </a:rPr>
              <a:t>24</a:t>
            </a:fld>
            <a:endParaRPr lang="ko-KR" altLang="en-US" sz="1200">
              <a:latin typeface="Arial" charset="0"/>
              <a:ea typeface="나눔스퀘어" charset="0"/>
              <a:cs typeface="+mn-cs"/>
            </a:endParaRPr>
          </a:p>
        </p:txBody>
      </p:sp>
      <p:sp>
        <p:nvSpPr>
          <p:cNvPr id="9" name="Rect 0"/>
          <p:cNvSpPr txBox="1">
            <a:spLocks/>
          </p:cNvSpPr>
          <p:nvPr/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r" defTabSz="914400" rtl="0" eaLnBrk="1" latinLnBrk="1" hangingPunct="1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lvl="1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2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3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lvl="4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lvl="5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lvl="6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lvl="7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lvl="8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24</a:t>
            </a:fld>
            <a:endParaRPr lang="ko-KR" altLang="en-US"/>
          </a:p>
        </p:txBody>
      </p:sp>
      <p:cxnSp>
        <p:nvCxnSpPr>
          <p:cNvPr id="12" name="Rect 0"/>
          <p:cNvCxnSpPr/>
          <p:nvPr/>
        </p:nvCxnSpPr>
        <p:spPr>
          <a:xfrm>
            <a:off x="0" y="975360"/>
            <a:ext cx="12193905" cy="19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6742293"/>
              </p:ext>
            </p:extLst>
          </p:nvPr>
        </p:nvGraphicFramePr>
        <p:xfrm>
          <a:off x="2578510" y="3934460"/>
          <a:ext cx="9372825" cy="1732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76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152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8300">
                <a:tc grid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b="1" kern="1200" dirty="0">
                          <a:solidFill>
                            <a:srgbClr val="FFFFFF"/>
                          </a:solidFill>
                        </a:rPr>
                        <a:t>기타 아이템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782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음식 재료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음식 제작에 사용되는 아이템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782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강화 재료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아이템 강화에 사용되는 아이템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782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제작 재료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장비 제작에 사용되는 아이템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퀘스트 아이템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퀘스트의 진행을 위해 필요한 아이템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4" name="표 6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787364"/>
              </p:ext>
            </p:extLst>
          </p:nvPr>
        </p:nvGraphicFramePr>
        <p:xfrm>
          <a:off x="2578510" y="1117600"/>
          <a:ext cx="9372191" cy="255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365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356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8300">
                <a:tc grid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b="1" kern="1200">
                          <a:solidFill>
                            <a:srgbClr val="FFFFFF"/>
                          </a:solidFill>
                        </a:rPr>
                        <a:t>투척 무기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7820">
                <a:tc gridSpan="2"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적을 공격하기 위해 사용하는 소비 아이템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420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 dirty="0" err="1">
                          <a:solidFill>
                            <a:srgbClr val="000000"/>
                          </a:solidFill>
                        </a:rPr>
                        <a:t>투검</a:t>
                      </a:r>
                      <a:endParaRPr lang="ko-KR" altLang="en-US" sz="16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비교적 강한 공격력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많은 양을 소지할 수 없다.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420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바늘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비교적 약한 공격력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많은 양을 소지할 수 있다.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782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화살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활을 통해 발사한다.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782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부적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술법 사용시 소비한다.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16" name="그림 70"/>
          <p:cNvPicPr preferRelativeResize="0">
            <a:picLocks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940" y="1555750"/>
            <a:ext cx="1800225" cy="1800225"/>
          </a:xfrm>
          <a:prstGeom prst="rect">
            <a:avLst/>
          </a:prstGeom>
          <a:noFill/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C4FE5DB-6472-4449-9044-FFC2A40B587E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940" y="3900805"/>
            <a:ext cx="1800225" cy="1800225"/>
          </a:xfrm>
          <a:prstGeom prst="rect">
            <a:avLst/>
          </a:prstGeom>
        </p:spPr>
      </p:pic>
      <p:sp>
        <p:nvSpPr>
          <p:cNvPr id="15" name="실행 단추: 문서 14">
            <a:hlinkClick r:id="rId4" action="ppaction://hlinksldjump"/>
            <a:extLst>
              <a:ext uri="{FF2B5EF4-FFF2-40B4-BE49-F238E27FC236}">
                <a16:creationId xmlns:a16="http://schemas.microsoft.com/office/drawing/2014/main" id="{40545AA4-D412-4EB6-8CCC-3B884175942A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목차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 0"/>
          <p:cNvSpPr txBox="1">
            <a:spLocks/>
          </p:cNvSpPr>
          <p:nvPr/>
        </p:nvSpPr>
        <p:spPr>
          <a:xfrm flipH="1">
            <a:off x="192405" y="335280"/>
            <a:ext cx="3766185" cy="64643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23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.제작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/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강화</a:t>
            </a:r>
          </a:p>
        </p:txBody>
      </p:sp>
      <p:sp>
        <p:nvSpPr>
          <p:cNvPr id="2" name="슬라이드 번호 개체 틀 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200">
                <a:latin typeface="Arial" charset="0"/>
                <a:ea typeface="나눔스퀘어" charset="0"/>
                <a:cs typeface="+mn-cs"/>
              </a:rPr>
              <a:t>25</a:t>
            </a:fld>
            <a:endParaRPr lang="ko-KR" altLang="en-US" sz="1200">
              <a:latin typeface="Arial" charset="0"/>
              <a:ea typeface="나눔스퀘어" charset="0"/>
              <a:cs typeface="+mn-cs"/>
            </a:endParaRPr>
          </a:p>
        </p:txBody>
      </p:sp>
      <p:sp>
        <p:nvSpPr>
          <p:cNvPr id="9" name="Rect 0"/>
          <p:cNvSpPr txBox="1">
            <a:spLocks/>
          </p:cNvSpPr>
          <p:nvPr/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r" defTabSz="914400" rtl="0" eaLnBrk="1" latinLnBrk="1" hangingPunct="1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lvl="1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2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3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lvl="4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lvl="5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lvl="6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lvl="7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lvl="8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25</a:t>
            </a:fld>
            <a:endParaRPr lang="ko-KR" altLang="en-US"/>
          </a:p>
        </p:txBody>
      </p:sp>
      <p:cxnSp>
        <p:nvCxnSpPr>
          <p:cNvPr id="12" name="Rect 0"/>
          <p:cNvCxnSpPr/>
          <p:nvPr/>
        </p:nvCxnSpPr>
        <p:spPr>
          <a:xfrm>
            <a:off x="0" y="975360"/>
            <a:ext cx="12193905" cy="19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표 6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4605861"/>
              </p:ext>
            </p:extLst>
          </p:nvPr>
        </p:nvGraphicFramePr>
        <p:xfrm>
          <a:off x="2453055" y="1061892"/>
          <a:ext cx="9540510" cy="1889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64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14062">
                  <a:extLst>
                    <a:ext uri="{9D8B030D-6E8A-4147-A177-3AD203B41FA5}">
                      <a16:colId xmlns:a16="http://schemas.microsoft.com/office/drawing/2014/main" val="2585327629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b="1" kern="1200" dirty="0">
                          <a:solidFill>
                            <a:srgbClr val="FFFFFF"/>
                          </a:solidFill>
                        </a:rPr>
                        <a:t>제작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특정 아이템을 소비하여 새로운 아이템을 만드는 것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규칙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장비 아이템 제작은 대장간에서 할 수 있다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소비 아이템 제작은 주방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약방 등에서 할 수 있다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만드는 아이템의 등급과 제작자의 숙련도의 따라 완성도가 바뀐다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제작 성공 시 숙련도가 오른다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특정 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NPC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에게 부탁할 수도 있다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NPC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에게 부탁할 경우 해당 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NPC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의 숙련도를 따른다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57663894"/>
                  </a:ext>
                </a:extLst>
              </a:tr>
            </a:tbl>
          </a:graphicData>
        </a:graphic>
      </p:graphicFrame>
      <p:graphicFrame>
        <p:nvGraphicFramePr>
          <p:cNvPr id="26" name="표 68">
            <a:extLst>
              <a:ext uri="{FF2B5EF4-FFF2-40B4-BE49-F238E27FC236}">
                <a16:creationId xmlns:a16="http://schemas.microsoft.com/office/drawing/2014/main" id="{BD2AC346-A334-4BFD-BC82-3B181B9506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2711888"/>
              </p:ext>
            </p:extLst>
          </p:nvPr>
        </p:nvGraphicFramePr>
        <p:xfrm>
          <a:off x="2453055" y="3653282"/>
          <a:ext cx="9540508" cy="1889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67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83779">
                  <a:extLst>
                    <a:ext uri="{9D8B030D-6E8A-4147-A177-3AD203B41FA5}">
                      <a16:colId xmlns:a16="http://schemas.microsoft.com/office/drawing/2014/main" val="3828256569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b="1" kern="1200" dirty="0">
                          <a:solidFill>
                            <a:srgbClr val="FFFFFF"/>
                          </a:solidFill>
                        </a:rPr>
                        <a:t>강화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특정 아이템을 소비하여 기존 아이템의 성능을 강화 하는 것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규칙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아이템 강화는 대장간에서 할 수 있다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강화 시 사용되는 재료는 괴물을 처치하여 얻는 지맥석과 종류별 제작에 필요한 재료 등이 들어간다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강화할 아이템의 등급에 비례하여 강화 재료의 등급도 오른다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강화 횟수에는 아이템별로 제한이 있다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특정 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NPC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에게 부탁할 수도 있다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marR="0" lvl="1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NPC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에게 부탁할 경우 해당 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NPC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의 숙련도를 따른다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377196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48E3E24E-5DDF-49BD-ACD2-A643BE08865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415" y="3662045"/>
            <a:ext cx="2054225" cy="252031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A41238D-3D20-441B-A1F8-D0DFE4A15B1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8" t="22048" r="38603" b="7722"/>
          <a:stretch/>
        </p:blipFill>
        <p:spPr>
          <a:xfrm>
            <a:off x="302260" y="1061720"/>
            <a:ext cx="1995170" cy="2520315"/>
          </a:xfrm>
          <a:prstGeom prst="rect">
            <a:avLst/>
          </a:prstGeom>
        </p:spPr>
      </p:pic>
      <p:sp>
        <p:nvSpPr>
          <p:cNvPr id="13" name="실행 단추: 문서 12">
            <a:hlinkClick r:id="rId4" action="ppaction://hlinksldjump"/>
            <a:extLst>
              <a:ext uri="{FF2B5EF4-FFF2-40B4-BE49-F238E27FC236}">
                <a16:creationId xmlns:a16="http://schemas.microsoft.com/office/drawing/2014/main" id="{38542481-D59D-4B2E-9D4C-F0ABDF896016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목차</a:t>
            </a:r>
          </a:p>
        </p:txBody>
      </p:sp>
    </p:spTree>
    <p:extLst>
      <p:ext uri="{BB962C8B-B14F-4D97-AF65-F5344CB8AC3E}">
        <p14:creationId xmlns:p14="http://schemas.microsoft.com/office/powerpoint/2010/main" val="36152749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 0"/>
          <p:cNvSpPr txBox="1">
            <a:spLocks/>
          </p:cNvSpPr>
          <p:nvPr/>
        </p:nvSpPr>
        <p:spPr>
          <a:xfrm flipH="1">
            <a:off x="192405" y="335280"/>
            <a:ext cx="5004284" cy="64633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24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.수련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/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멀티 플레이</a:t>
            </a:r>
          </a:p>
        </p:txBody>
      </p:sp>
      <p:sp>
        <p:nvSpPr>
          <p:cNvPr id="2" name="슬라이드 번호 개체 틀 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200">
                <a:latin typeface="Arial" charset="0"/>
                <a:ea typeface="나눔스퀘어" charset="0"/>
                <a:cs typeface="+mn-cs"/>
              </a:rPr>
              <a:t>26</a:t>
            </a:fld>
            <a:endParaRPr lang="ko-KR" altLang="en-US" sz="1200">
              <a:latin typeface="Arial" charset="0"/>
              <a:ea typeface="나눔스퀘어" charset="0"/>
              <a:cs typeface="+mn-cs"/>
            </a:endParaRPr>
          </a:p>
        </p:txBody>
      </p:sp>
      <p:sp>
        <p:nvSpPr>
          <p:cNvPr id="9" name="Rect 0"/>
          <p:cNvSpPr txBox="1">
            <a:spLocks/>
          </p:cNvSpPr>
          <p:nvPr/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r" defTabSz="914400" rtl="0" eaLnBrk="1" latinLnBrk="1" hangingPunct="1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lvl="1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2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3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lvl="4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lvl="5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lvl="6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lvl="7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lvl="8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26</a:t>
            </a:fld>
            <a:endParaRPr lang="ko-KR" altLang="en-US"/>
          </a:p>
        </p:txBody>
      </p:sp>
      <p:cxnSp>
        <p:nvCxnSpPr>
          <p:cNvPr id="12" name="Rect 0"/>
          <p:cNvCxnSpPr/>
          <p:nvPr/>
        </p:nvCxnSpPr>
        <p:spPr>
          <a:xfrm>
            <a:off x="0" y="975360"/>
            <a:ext cx="12193905" cy="19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표 6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1969875"/>
              </p:ext>
            </p:extLst>
          </p:nvPr>
        </p:nvGraphicFramePr>
        <p:xfrm>
          <a:off x="3508132" y="1066800"/>
          <a:ext cx="8485432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40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41372">
                  <a:extLst>
                    <a:ext uri="{9D8B030D-6E8A-4147-A177-3AD203B41FA5}">
                      <a16:colId xmlns:a16="http://schemas.microsoft.com/office/drawing/2014/main" val="1266776575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b="1" kern="1200" dirty="0">
                          <a:solidFill>
                            <a:srgbClr val="FFFFFF"/>
                          </a:solidFill>
                        </a:rPr>
                        <a:t>수련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일정 시간을 소비 하여 능력치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숙련도 등을 올리는 방법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규칙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수련 시 소비되는 시간에 비례하여 능력치가 상승한다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명상은 특정한 장소를 필요로 하지 않는다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명상 중 공격 받을 경우 명상이 취소된다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명상 중 방어력이 떨어진다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폐관 수련 중 수련 기간에 비례한 음식이 소비된다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69740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심상 수련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명상을 통하여 깨달음을 얻어 내공을 상승 시킨다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1219882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폐관 수련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동굴 등의 장소에서 장시간 수련하여 능력치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숙련도를 상승 시킨다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75493554"/>
                  </a:ext>
                </a:extLst>
              </a:tr>
            </a:tbl>
          </a:graphicData>
        </a:graphic>
      </p:graphicFrame>
      <p:pic>
        <p:nvPicPr>
          <p:cNvPr id="13" name="그림 12">
            <a:extLst>
              <a:ext uri="{FF2B5EF4-FFF2-40B4-BE49-F238E27FC236}">
                <a16:creationId xmlns:a16="http://schemas.microsoft.com/office/drawing/2014/main" id="{B08E65C1-D33D-4ECC-B634-55E7445C7124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08" t="4280" r="12674" b="24267"/>
          <a:stretch/>
        </p:blipFill>
        <p:spPr>
          <a:xfrm>
            <a:off x="192405" y="1066800"/>
            <a:ext cx="3239770" cy="2160270"/>
          </a:xfrm>
          <a:prstGeom prst="rect">
            <a:avLst/>
          </a:prstGeom>
        </p:spPr>
      </p:pic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F09DC889-5C07-44CC-A648-FD46C8C197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4360159"/>
              </p:ext>
            </p:extLst>
          </p:nvPr>
        </p:nvGraphicFramePr>
        <p:xfrm>
          <a:off x="3515433" y="3429000"/>
          <a:ext cx="8485432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4060">
                  <a:extLst>
                    <a:ext uri="{9D8B030D-6E8A-4147-A177-3AD203B41FA5}">
                      <a16:colId xmlns:a16="http://schemas.microsoft.com/office/drawing/2014/main" val="663304175"/>
                    </a:ext>
                  </a:extLst>
                </a:gridCol>
                <a:gridCol w="7641372">
                  <a:extLst>
                    <a:ext uri="{9D8B030D-6E8A-4147-A177-3AD203B41FA5}">
                      <a16:colId xmlns:a16="http://schemas.microsoft.com/office/drawing/2014/main" val="730176758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b="1" kern="1200" dirty="0">
                          <a:solidFill>
                            <a:srgbClr val="FFFFFF"/>
                          </a:solidFill>
                        </a:rPr>
                        <a:t>멀티 플레이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974495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다른 플레이어를 자신의 월드에 초대하거나 자신이 다른 플레이어의 월드에 들어가 협동하여 모험을 하거나 보스 몬스터를 같이 공략할 수 있다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921055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규칙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한 월드에는 본인을 최대 포함 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6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명의 플레이어가 있을 수 있다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플레이어 월드 초대는 친구 플레이어에게만 할 수 있다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월드 초대를 받은 플레이어는 입장 여부를 결정 할 수 있다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월드 입장은 대상 월드의 플레이어에게 입장 여부가 결정 된다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타인의 월드에 입장한 플레이어는 편의성 </a:t>
                      </a:r>
                      <a:r>
                        <a:rPr lang="en-US" altLang="ko-KR" sz="1200" kern="1200" dirty="0" err="1">
                          <a:solidFill>
                            <a:srgbClr val="000000"/>
                          </a:solidFill>
                        </a:rPr>
                        <a:t>npc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를 제외한 다른 </a:t>
                      </a:r>
                      <a:r>
                        <a:rPr lang="en-US" altLang="ko-KR" sz="1200" kern="1200" dirty="0" err="1">
                          <a:solidFill>
                            <a:srgbClr val="000000"/>
                          </a:solidFill>
                        </a:rPr>
                        <a:t>npc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와 상호작용 할 수 없다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타인의 월드에 입장한 플레이어는 대상 월드의 플레이어가 추방 할 수 있다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무작위 월드에 방문할 수 있다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50687008"/>
                  </a:ext>
                </a:extLst>
              </a:tr>
            </a:tbl>
          </a:graphicData>
        </a:graphic>
      </p:graphicFrame>
      <p:pic>
        <p:nvPicPr>
          <p:cNvPr id="22" name="그림 21">
            <a:extLst>
              <a:ext uri="{FF2B5EF4-FFF2-40B4-BE49-F238E27FC236}">
                <a16:creationId xmlns:a16="http://schemas.microsoft.com/office/drawing/2014/main" id="{26328AFD-83C7-469F-9F21-F8D840C259C2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30" r="17245"/>
          <a:stretch/>
        </p:blipFill>
        <p:spPr>
          <a:xfrm>
            <a:off x="192405" y="3429000"/>
            <a:ext cx="3239770" cy="2160270"/>
          </a:xfrm>
          <a:prstGeom prst="rect">
            <a:avLst/>
          </a:prstGeom>
        </p:spPr>
      </p:pic>
      <p:sp>
        <p:nvSpPr>
          <p:cNvPr id="15" name="실행 단추: 문서 14">
            <a:hlinkClick r:id="rId4" action="ppaction://hlinksldjump"/>
            <a:extLst>
              <a:ext uri="{FF2B5EF4-FFF2-40B4-BE49-F238E27FC236}">
                <a16:creationId xmlns:a16="http://schemas.microsoft.com/office/drawing/2014/main" id="{99607E64-A154-42AB-A40B-AA74EDADB74D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목차</a:t>
            </a:r>
          </a:p>
        </p:txBody>
      </p:sp>
    </p:spTree>
    <p:extLst>
      <p:ext uri="{BB962C8B-B14F-4D97-AF65-F5344CB8AC3E}">
        <p14:creationId xmlns:p14="http://schemas.microsoft.com/office/powerpoint/2010/main" val="5997854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 0"/>
          <p:cNvSpPr txBox="1">
            <a:spLocks/>
          </p:cNvSpPr>
          <p:nvPr/>
        </p:nvSpPr>
        <p:spPr>
          <a:xfrm flipH="1">
            <a:off x="192405" y="335280"/>
            <a:ext cx="3766185" cy="64643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25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.환경</a:t>
            </a:r>
          </a:p>
        </p:txBody>
      </p:sp>
      <p:sp>
        <p:nvSpPr>
          <p:cNvPr id="2" name="슬라이드 번호 개체 틀 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200">
                <a:latin typeface="Arial" charset="0"/>
                <a:ea typeface="나눔스퀘어" charset="0"/>
                <a:cs typeface="+mn-cs"/>
              </a:rPr>
              <a:t>27</a:t>
            </a:fld>
            <a:endParaRPr lang="ko-KR" altLang="en-US" sz="1200">
              <a:latin typeface="Arial" charset="0"/>
              <a:ea typeface="나눔스퀘어" charset="0"/>
              <a:cs typeface="+mn-cs"/>
            </a:endParaRPr>
          </a:p>
        </p:txBody>
      </p:sp>
      <p:sp>
        <p:nvSpPr>
          <p:cNvPr id="9" name="Rect 0"/>
          <p:cNvSpPr txBox="1">
            <a:spLocks/>
          </p:cNvSpPr>
          <p:nvPr/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r" defTabSz="914400" rtl="0" eaLnBrk="1" latinLnBrk="1" hangingPunct="1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lvl="1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2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3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lvl="4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lvl="5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lvl="6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lvl="7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lvl="8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27</a:t>
            </a:fld>
            <a:endParaRPr lang="ko-KR" altLang="en-US"/>
          </a:p>
        </p:txBody>
      </p:sp>
      <p:cxnSp>
        <p:nvCxnSpPr>
          <p:cNvPr id="12" name="Rect 0"/>
          <p:cNvCxnSpPr/>
          <p:nvPr/>
        </p:nvCxnSpPr>
        <p:spPr>
          <a:xfrm>
            <a:off x="0" y="975360"/>
            <a:ext cx="12193905" cy="19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표 6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3331069"/>
              </p:ext>
            </p:extLst>
          </p:nvPr>
        </p:nvGraphicFramePr>
        <p:xfrm>
          <a:off x="2470638" y="1090930"/>
          <a:ext cx="9508003" cy="4795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02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577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8300">
                <a:tc grid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b="1" kern="1200">
                          <a:solidFill>
                            <a:srgbClr val="FFFFFF"/>
                          </a:solidFill>
                        </a:rPr>
                        <a:t>환경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7820">
                <a:tc gridSpan="2"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지역별로 다양한 자연 환경이 있고 환경별로 등장하는 괴물이나 기믹들의 차이가 있다.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4200"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평지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평평하고 넓은 환경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마을이 있는 경우가 많다.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4200"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나무 및 풀들이 많고 경사가 있는 환경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약초 등의 요소가 있다.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84200"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계곡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깊은 골이 있고 가파른 환경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산과 비교했을 때 더 귀한 약초나 영약들이 있다.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84200"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동굴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산이나 계곡 등에 있는 어두운 환경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숨겨진 보물이나 은둔고수 등이 있는 경우가 있다.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84200"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강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물이 흐르고 있는 환경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강에서 나는 물고기 등을 잡을 수 있다.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84200"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호수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물이 고여있는 환경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호수에서 나는 물고기 등을 잡을 수 있다.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84200"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바다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넓은 물이 있는 환경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바다에서 나는 물고기 등을 잡을 수 있다.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92AB7C44-D932-4122-880A-F98E3DD2D30E}"/>
              </a:ext>
            </a:extLst>
          </p:cNvPr>
          <p:cNvPicPr preferRelativeResize="0"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" y="1090930"/>
            <a:ext cx="2160270" cy="89979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E336BDA-D474-4153-AD52-45B54CE3580C}"/>
              </a:ext>
            </a:extLst>
          </p:cNvPr>
          <p:cNvPicPr preferRelativeResize="0"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" y="2063750"/>
            <a:ext cx="2160270" cy="89979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E6783A7-AB66-456A-A82B-4A9E79A20908}"/>
              </a:ext>
            </a:extLst>
          </p:cNvPr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" y="3075940"/>
            <a:ext cx="2160270" cy="89979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9A904938-50D5-47EC-B16F-8998A5117948}"/>
              </a:ext>
            </a:extLst>
          </p:cNvPr>
          <p:cNvPicPr preferRelativeResize="0"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05" y="5097780"/>
            <a:ext cx="2160270" cy="89979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C461D4A-A0BD-4A8B-98C6-86908843E519}"/>
              </a:ext>
            </a:extLst>
          </p:cNvPr>
          <p:cNvPicPr preferRelativeResize="0">
            <a:picLocks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05" y="4088130"/>
            <a:ext cx="2160270" cy="899795"/>
          </a:xfrm>
          <a:prstGeom prst="rect">
            <a:avLst/>
          </a:prstGeom>
        </p:spPr>
      </p:pic>
      <p:sp>
        <p:nvSpPr>
          <p:cNvPr id="15" name="실행 단추: 문서 14">
            <a:hlinkClick r:id="rId7" action="ppaction://hlinksldjump"/>
            <a:extLst>
              <a:ext uri="{FF2B5EF4-FFF2-40B4-BE49-F238E27FC236}">
                <a16:creationId xmlns:a16="http://schemas.microsoft.com/office/drawing/2014/main" id="{D6DE8BC5-E3AC-4EE7-B73C-40BB86391DAF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목차</a:t>
            </a:r>
          </a:p>
        </p:txBody>
      </p:sp>
    </p:spTree>
    <p:extLst>
      <p:ext uri="{BB962C8B-B14F-4D97-AF65-F5344CB8AC3E}">
        <p14:creationId xmlns:p14="http://schemas.microsoft.com/office/powerpoint/2010/main" val="20650607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 0"/>
          <p:cNvSpPr txBox="1">
            <a:spLocks/>
          </p:cNvSpPr>
          <p:nvPr/>
        </p:nvSpPr>
        <p:spPr>
          <a:xfrm flipH="1">
            <a:off x="192405" y="335280"/>
            <a:ext cx="3766820" cy="64706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2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6.날씨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/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시간</a:t>
            </a:r>
          </a:p>
        </p:txBody>
      </p:sp>
      <p:sp>
        <p:nvSpPr>
          <p:cNvPr id="2" name="슬라이드 번호 개체 틀 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5105" cy="36703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200">
                <a:latin typeface="Arial" charset="0"/>
                <a:ea typeface="나눔스퀘어" charset="0"/>
                <a:cs typeface="+mn-cs"/>
              </a:rPr>
              <a:t>28</a:t>
            </a:fld>
            <a:endParaRPr lang="ko-KR" altLang="en-US" sz="1200">
              <a:latin typeface="Arial" charset="0"/>
              <a:ea typeface="나눔스퀘어" charset="0"/>
              <a:cs typeface="+mn-cs"/>
            </a:endParaRPr>
          </a:p>
        </p:txBody>
      </p:sp>
      <p:cxnSp>
        <p:nvCxnSpPr>
          <p:cNvPr id="12" name="Rect 0"/>
          <p:cNvCxnSpPr/>
          <p:nvPr/>
        </p:nvCxnSpPr>
        <p:spPr>
          <a:xfrm>
            <a:off x="0" y="975360"/>
            <a:ext cx="12194540" cy="25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Table 3"/>
          <p:cNvGraphicFramePr>
            <a:graphicFrameLocks noGrp="1"/>
          </p:cNvGraphicFramePr>
          <p:nvPr/>
        </p:nvGraphicFramePr>
        <p:xfrm>
          <a:off x="2511425" y="1038860"/>
          <a:ext cx="9480550" cy="30353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50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855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8300">
                <a:tc grid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b="1" kern="1200">
                          <a:solidFill>
                            <a:srgbClr val="FFFFFF"/>
                          </a:solidFill>
                        </a:rPr>
                        <a:t>날씨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0350">
                <a:tc gridSpan="2"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지역에 따라 나타나는 현상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0350"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맑음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가장 기본이 되는 날씨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9260"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구름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구름이 많이 끼는 날씨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전체적으로 어두워지며 안개, 비, 눈, 낙뢰 같은 날씨로 변할 확률이 높다.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9260"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안개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안개가 많이 끼는 날씨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캐릭터의 시야가 많이 제한된다.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9260"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비가 내리는 날씨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캐릭터의 시야가 조금 제한된다.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9260"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눈이 내리는 날씨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캐릭터의 시야가 제한되며 근처에 열원이 장시간 없을 경우 체력이 지속적으로 내려간다.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9260"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낙뢰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번개가 치는 날씨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주로 비, 눈이 내리는 경우 같이 나타나며 랜덤 구역에 강한 데미지를 주는 번개가 지속적으로 떨어진다.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16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0787884"/>
              </p:ext>
            </p:extLst>
          </p:nvPr>
        </p:nvGraphicFramePr>
        <p:xfrm>
          <a:off x="2511572" y="4295971"/>
          <a:ext cx="9480403" cy="2057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13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890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8300">
                <a:tc grid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400" b="1" kern="1200" dirty="0">
                          <a:solidFill>
                            <a:srgbClr val="FFFFFF"/>
                          </a:solidFill>
                        </a:rPr>
                        <a:t>시간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7820">
                <a:tc gridSpan="2"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</a:rPr>
                        <a:t>시간이 지남에 따라 변화가 나타난다</a:t>
                      </a:r>
                      <a:r>
                        <a:rPr lang="en-US" altLang="ko-KR" sz="14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4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7820"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400" kern="1200">
                          <a:solidFill>
                            <a:srgbClr val="000000"/>
                          </a:solidFill>
                        </a:rPr>
                        <a:t>아침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</a:rPr>
                        <a:t>해가 뜨며 점점 밝아 지고 괴물의 출현 빈도가 줄어든다</a:t>
                      </a:r>
                      <a:r>
                        <a:rPr lang="en-US" altLang="ko-KR" sz="14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4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7820"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400" kern="1200">
                          <a:solidFill>
                            <a:srgbClr val="000000"/>
                          </a:solidFill>
                        </a:rPr>
                        <a:t>점심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</a:rPr>
                        <a:t>가장 밝은 시간 때며 괴물의 출현 빈도도 가장 낮다</a:t>
                      </a:r>
                      <a:r>
                        <a:rPr lang="en-US" altLang="ko-KR" sz="14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4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7820"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400" kern="1200">
                          <a:solidFill>
                            <a:srgbClr val="000000"/>
                          </a:solidFill>
                        </a:rPr>
                        <a:t>저녁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</a:rPr>
                        <a:t>해가 지며 점점 어두워 지고 괴물의 출현 빈도가 늘어난다</a:t>
                      </a:r>
                      <a:r>
                        <a:rPr lang="en-US" altLang="ko-KR" sz="14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4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7820"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400" kern="1200">
                          <a:solidFill>
                            <a:srgbClr val="000000"/>
                          </a:solidFill>
                        </a:rPr>
                        <a:t>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1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</a:rPr>
                        <a:t>가장 어두운 시간 때며 괴물의 출현 빈도도 가장 높다</a:t>
                      </a:r>
                      <a:r>
                        <a:rPr lang="en-US" altLang="ko-KR" sz="14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4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5AC0AE6E-1144-47B4-8603-C06951922E3E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25" y="1038860"/>
            <a:ext cx="2160270" cy="1440180"/>
          </a:xfrm>
          <a:prstGeom prst="rect">
            <a:avLst/>
          </a:prstGeom>
        </p:spPr>
      </p:pic>
      <p:pic>
        <p:nvPicPr>
          <p:cNvPr id="17" name="그림 16"/>
          <p:cNvPicPr preferRelativeResize="0">
            <a:picLocks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1135" y="2607310"/>
            <a:ext cx="2160905" cy="1440815"/>
          </a:xfrm>
          <a:prstGeom prst="rect">
            <a:avLst/>
          </a:prstGeom>
          <a:noFill/>
        </p:spPr>
      </p:pic>
      <p:pic>
        <p:nvPicPr>
          <p:cNvPr id="5" name="그림 4"/>
          <p:cNvPicPr preferRelativeResize="0">
            <a:picLocks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0500" y="5467985"/>
            <a:ext cx="2160905" cy="900430"/>
          </a:xfrm>
          <a:prstGeom prst="rect">
            <a:avLst/>
          </a:prstGeom>
          <a:noFill/>
        </p:spPr>
      </p:pic>
      <p:pic>
        <p:nvPicPr>
          <p:cNvPr id="18" name="그림 3"/>
          <p:cNvPicPr preferRelativeResize="0">
            <a:picLocks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485" y="4544695"/>
            <a:ext cx="2160905" cy="900430"/>
          </a:xfrm>
          <a:prstGeom prst="rect">
            <a:avLst/>
          </a:prstGeom>
          <a:noFill/>
        </p:spPr>
      </p:pic>
      <p:sp>
        <p:nvSpPr>
          <p:cNvPr id="14" name="실행 단추: 문서 13">
            <a:hlinkClick r:id="rId6" action="ppaction://hlinksldjump"/>
            <a:extLst>
              <a:ext uri="{FF2B5EF4-FFF2-40B4-BE49-F238E27FC236}">
                <a16:creationId xmlns:a16="http://schemas.microsoft.com/office/drawing/2014/main" id="{642DCB8A-D985-4355-A2FA-56E386789162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목차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 0"/>
          <p:cNvSpPr txBox="1">
            <a:spLocks/>
          </p:cNvSpPr>
          <p:nvPr/>
        </p:nvSpPr>
        <p:spPr>
          <a:xfrm flipH="1">
            <a:off x="192405" y="335280"/>
            <a:ext cx="3766185" cy="64643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27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.대련</a:t>
            </a:r>
          </a:p>
        </p:txBody>
      </p:sp>
      <p:sp>
        <p:nvSpPr>
          <p:cNvPr id="2" name="슬라이드 번호 개체 틀 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200">
                <a:latin typeface="Arial" charset="0"/>
                <a:ea typeface="나눔스퀘어" charset="0"/>
                <a:cs typeface="+mn-cs"/>
              </a:rPr>
              <a:t>29</a:t>
            </a:fld>
            <a:endParaRPr lang="ko-KR" altLang="en-US" sz="1200">
              <a:latin typeface="Arial" charset="0"/>
              <a:ea typeface="나눔스퀘어" charset="0"/>
              <a:cs typeface="+mn-cs"/>
            </a:endParaRPr>
          </a:p>
        </p:txBody>
      </p:sp>
      <p:sp>
        <p:nvSpPr>
          <p:cNvPr id="9" name="Rect 0"/>
          <p:cNvSpPr txBox="1">
            <a:spLocks/>
          </p:cNvSpPr>
          <p:nvPr/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r" defTabSz="914400" rtl="0" eaLnBrk="1" latinLnBrk="1" hangingPunct="1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lvl="1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2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3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lvl="4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lvl="5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lvl="6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lvl="7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lvl="8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29</a:t>
            </a:fld>
            <a:endParaRPr lang="ko-KR" altLang="en-US"/>
          </a:p>
        </p:txBody>
      </p:sp>
      <p:cxnSp>
        <p:nvCxnSpPr>
          <p:cNvPr id="12" name="Rect 0"/>
          <p:cNvCxnSpPr/>
          <p:nvPr/>
        </p:nvCxnSpPr>
        <p:spPr>
          <a:xfrm>
            <a:off x="0" y="975360"/>
            <a:ext cx="12193905" cy="19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7" name="표 6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1646029"/>
              </p:ext>
            </p:extLst>
          </p:nvPr>
        </p:nvGraphicFramePr>
        <p:xfrm>
          <a:off x="2505393" y="1238250"/>
          <a:ext cx="9522142" cy="20275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16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404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8300">
                <a:tc grid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b="1" kern="1200" dirty="0" err="1">
                          <a:solidFill>
                            <a:srgbClr val="FFFFFF"/>
                          </a:solidFill>
                        </a:rPr>
                        <a:t>비무</a:t>
                      </a:r>
                      <a:endParaRPr lang="ko-KR" altLang="en-US" b="1" kern="1200" dirty="0">
                        <a:solidFill>
                          <a:srgbClr val="FFFFFF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6225">
                <a:tc gridSpan="2"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다른 캐릭터와 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1</a:t>
                      </a: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대 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1</a:t>
                      </a: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로 하는 대련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1010"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PVP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2</a:t>
                      </a: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명 이상의 플레이어들이 대련하는 것</a:t>
                      </a:r>
                    </a:p>
                    <a:p>
                      <a:pPr marL="0" lvl="1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승리 시 pvp 점수가 상승한다.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1010"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도장 깨기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다양한 도장에 도전한다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ko-KR" sz="1200" kern="1200">
                          <a:solidFill>
                            <a:srgbClr val="000000"/>
                          </a:solidFill>
                        </a:rPr>
                        <a:t>승리 시 해당 도장의 무공 또는 영약을 받을 수 있다.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1010"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은둔 고수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은둔해 있는 고수와 대련하는 것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승리 시 해당 고수의 무구 또는 무공을 받을 수 있다.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8" name="표 6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2665094"/>
              </p:ext>
            </p:extLst>
          </p:nvPr>
        </p:nvGraphicFramePr>
        <p:xfrm>
          <a:off x="2505808" y="3659505"/>
          <a:ext cx="9529982" cy="20275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28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470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8300">
                <a:tc grid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b="1" kern="1200">
                          <a:solidFill>
                            <a:srgbClr val="FFFFFF"/>
                          </a:solidFill>
                        </a:rPr>
                        <a:t>무도회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6225">
                <a:tc gridSpan="2"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다른 다수의 캐릭터와 대련하는 것.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1010"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PVP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2</a:t>
                      </a: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명 이상의 플레이어들이 대련하는 것</a:t>
                      </a:r>
                    </a:p>
                    <a:p>
                      <a:pPr marL="0" lvl="1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승리 시 pvp 점수가 상승한다.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1010"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토너먼트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1대1의 형식으로 다수의 팀을 만들고 승리시 다른 팀의 승자와 대련하다.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승리 시 다양한 아이템을 얻을 수 있다.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1010"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차륜전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서로 팀을 나눈다음 한명씩 대련한다. 승리시 다음 상대와 대련한다.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승리 시 다양한 아이템을 얻을 수 있다.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1982180A-99F4-4192-B460-6CBFDDA32A3C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05" y="1351915"/>
            <a:ext cx="2160270" cy="180022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40A2714-F044-453C-971A-DBF2008875E4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835" y="3773170"/>
            <a:ext cx="2160270" cy="1800225"/>
          </a:xfrm>
          <a:prstGeom prst="rect">
            <a:avLst/>
          </a:prstGeom>
        </p:spPr>
      </p:pic>
      <p:sp>
        <p:nvSpPr>
          <p:cNvPr id="13" name="실행 단추: 문서 12">
            <a:hlinkClick r:id="rId4" action="ppaction://hlinksldjump"/>
            <a:extLst>
              <a:ext uri="{FF2B5EF4-FFF2-40B4-BE49-F238E27FC236}">
                <a16:creationId xmlns:a16="http://schemas.microsoft.com/office/drawing/2014/main" id="{FAE9E287-2531-4699-B521-B1FC983FD656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목차</a:t>
            </a:r>
          </a:p>
        </p:txBody>
      </p:sp>
    </p:spTree>
    <p:extLst>
      <p:ext uri="{BB962C8B-B14F-4D97-AF65-F5344CB8AC3E}">
        <p14:creationId xmlns:p14="http://schemas.microsoft.com/office/powerpoint/2010/main" val="2783929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92405" y="302895"/>
            <a:ext cx="3764915" cy="6457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1. 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문서 개요</a:t>
            </a:r>
          </a:p>
        </p:txBody>
      </p:sp>
      <p:sp>
        <p:nvSpPr>
          <p:cNvPr id="2" name="실행 단추: 문서 1">
            <a:hlinkClick r:id="rId2" action="ppaction://hlinksldjump"/>
            <a:extLst>
              <a:ext uri="{FF2B5EF4-FFF2-40B4-BE49-F238E27FC236}">
                <a16:creationId xmlns:a16="http://schemas.microsoft.com/office/drawing/2014/main" id="{940017BD-51C7-4F75-8805-49D1987A7B70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목차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B5D4CA9-CB04-4EDF-A666-0FD518F43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E887A479-1FB4-4076-82AD-4520E3445CF4}" type="slidenum">
              <a:rPr lang="ko-KR" altLang="en-US" smtClean="0"/>
              <a:t>3</a:t>
            </a:fld>
            <a:endParaRPr lang="ko-KR" altLang="en-US"/>
          </a:p>
        </p:txBody>
      </p:sp>
      <p:graphicFrame>
        <p:nvGraphicFramePr>
          <p:cNvPr id="8" name="표 6">
            <a:extLst>
              <a:ext uri="{FF2B5EF4-FFF2-40B4-BE49-F238E27FC236}">
                <a16:creationId xmlns:a16="http://schemas.microsoft.com/office/drawing/2014/main" id="{9C5EC432-AFA5-4957-B7A3-455B45FFED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4069307"/>
              </p:ext>
            </p:extLst>
          </p:nvPr>
        </p:nvGraphicFramePr>
        <p:xfrm>
          <a:off x="926855" y="2247829"/>
          <a:ext cx="10328765" cy="19029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28765">
                  <a:extLst>
                    <a:ext uri="{9D8B030D-6E8A-4147-A177-3AD203B41FA5}">
                      <a16:colId xmlns:a16="http://schemas.microsoft.com/office/drawing/2014/main" val="1566406447"/>
                    </a:ext>
                  </a:extLst>
                </a:gridCol>
              </a:tblGrid>
              <a:tr h="38481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메인 기획서란</a:t>
                      </a:r>
                      <a:r>
                        <a:rPr lang="en-US" altLang="ko-KR" dirty="0"/>
                        <a:t>?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7859287"/>
                  </a:ext>
                </a:extLst>
              </a:tr>
              <a:tr h="151816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18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기획되는 게임의 모든 기준이 되는 기획서로 기획 내에 모든 요소가 정리 되어 있는 문서이다.</a:t>
                      </a:r>
                      <a:endParaRPr lang="en-US" altLang="ko-KR" sz="18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  <a:cs typeface="Times New Roman" charset="0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8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  <a:cs typeface="Times New Roman" charset="0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18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해당 문서는 게임 </a:t>
                      </a:r>
                      <a:r>
                        <a:rPr lang="ko-KR" altLang="ko-KR" sz="1800" dirty="0" err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방랑엽사전의</a:t>
                      </a:r>
                      <a:r>
                        <a:rPr lang="ko-KR" altLang="ko-KR" sz="18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 메인 기획서로 </a:t>
                      </a:r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게임을 만들기 위하여</a:t>
                      </a:r>
                      <a:r>
                        <a:rPr lang="ko-KR" altLang="ko-KR" sz="18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 작성되는 방향성, 세계관, 시스템 등의 기준을 정하여 </a:t>
                      </a:r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개발하려는 게임의 방향성이</a:t>
                      </a:r>
                      <a:r>
                        <a:rPr lang="ko-KR" altLang="ko-KR" sz="18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 기준을 벗어나는 것을 막고 기획의 내용을 정확히 하기 위해 작성 되었다</a:t>
                      </a:r>
                      <a:r>
                        <a:rPr lang="ko-KR" altLang="ko-KR" sz="18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.</a:t>
                      </a:r>
                      <a:endParaRPr lang="ko-KR" altLang="en-US" sz="18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  <a:cs typeface="Times New Roman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44845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156134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 0"/>
          <p:cNvSpPr txBox="1">
            <a:spLocks/>
          </p:cNvSpPr>
          <p:nvPr/>
        </p:nvSpPr>
        <p:spPr>
          <a:xfrm flipH="1">
            <a:off x="192404" y="335280"/>
            <a:ext cx="4624039" cy="64633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28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.커맨드/</a:t>
            </a:r>
            <a:r>
              <a:rPr lang="ko-KR" altLang="en-US" sz="3600" b="1" dirty="0" err="1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퀵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 슬롯</a:t>
            </a:r>
          </a:p>
        </p:txBody>
      </p:sp>
      <p:sp>
        <p:nvSpPr>
          <p:cNvPr id="2" name="슬라이드 번호 개체 틀 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5105" cy="36703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200">
                <a:latin typeface="Arial" charset="0"/>
                <a:ea typeface="나눔스퀘어" charset="0"/>
                <a:cs typeface="+mn-cs"/>
              </a:rPr>
              <a:t>30</a:t>
            </a:fld>
            <a:endParaRPr lang="ko-KR" altLang="en-US" sz="1200">
              <a:latin typeface="Arial" charset="0"/>
              <a:ea typeface="나눔스퀘어" charset="0"/>
              <a:cs typeface="+mn-cs"/>
            </a:endParaRPr>
          </a:p>
        </p:txBody>
      </p:sp>
      <p:sp>
        <p:nvSpPr>
          <p:cNvPr id="9" name="Rect 0"/>
          <p:cNvSpPr txBox="1">
            <a:spLocks/>
          </p:cNvSpPr>
          <p:nvPr/>
        </p:nvSpPr>
        <p:spPr>
          <a:xfrm>
            <a:off x="8610600" y="6356350"/>
            <a:ext cx="2745105" cy="36703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r" defTabSz="914400" rtl="0" eaLnBrk="1" latinLnBrk="1" hangingPunct="1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lvl="1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2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3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lvl="4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lvl="5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lvl="6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lvl="7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lvl="8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30</a:t>
            </a:fld>
            <a:endParaRPr lang="ko-KR" altLang="en-US"/>
          </a:p>
        </p:txBody>
      </p:sp>
      <p:cxnSp>
        <p:nvCxnSpPr>
          <p:cNvPr id="12" name="Rect 0"/>
          <p:cNvCxnSpPr/>
          <p:nvPr/>
        </p:nvCxnSpPr>
        <p:spPr>
          <a:xfrm>
            <a:off x="0" y="975360"/>
            <a:ext cx="12194540" cy="25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7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8735142"/>
              </p:ext>
            </p:extLst>
          </p:nvPr>
        </p:nvGraphicFramePr>
        <p:xfrm>
          <a:off x="3429001" y="1214536"/>
          <a:ext cx="8572500" cy="2120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33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691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8300">
                <a:tc grid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b="1" kern="1200">
                          <a:solidFill>
                            <a:srgbClr val="FFFFFF"/>
                          </a:solidFill>
                        </a:rPr>
                        <a:t>커맨드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5795">
                <a:tc gridSpan="2"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특수 키(</a:t>
                      </a:r>
                      <a:r>
                        <a:rPr lang="ko-KR" altLang="en-US" sz="1200" kern="1200" dirty="0" err="1">
                          <a:solidFill>
                            <a:srgbClr val="000000"/>
                          </a:solidFill>
                        </a:rPr>
                        <a:t>Q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200" kern="1200" dirty="0" err="1">
                          <a:solidFill>
                            <a:srgbClr val="000000"/>
                          </a:solidFill>
                        </a:rPr>
                        <a:t>E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200" kern="1200" dirty="0" err="1">
                          <a:solidFill>
                            <a:srgbClr val="000000"/>
                          </a:solidFill>
                        </a:rPr>
                        <a:t>R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)와 일반 키(이동키, 마우스 왼쪽, 마우스  오른쪽)</a:t>
                      </a:r>
                      <a:r>
                        <a:rPr lang="ko-KR" altLang="en-US" sz="1200" kern="1200" dirty="0" err="1">
                          <a:solidFill>
                            <a:srgbClr val="000000"/>
                          </a:solidFill>
                        </a:rPr>
                        <a:t>를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 같이 입력하는 것으로 특정 스킬을 발동하는 시스템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커맨드로 스킬 사용시 </a:t>
                      </a:r>
                      <a:r>
                        <a:rPr lang="ko-KR" altLang="en-US" sz="1200" kern="1200" dirty="0" err="1">
                          <a:solidFill>
                            <a:srgbClr val="000000"/>
                          </a:solidFill>
                        </a:rPr>
                        <a:t>쿨타임이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 소폭 줄어드는 등의 이점이 존재한다.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1010"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ko-KR" sz="1200" kern="1200">
                          <a:solidFill>
                            <a:srgbClr val="000000"/>
                          </a:solidFill>
                        </a:rPr>
                        <a:t>특수 키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커맨드 시스템을 사용하기 위해 존재하는 키로 3가지가 존재한다. </a:t>
                      </a:r>
                    </a:p>
                    <a:p>
                      <a:pPr marL="0" lvl="1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(기본 배치 Q, E, 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5795"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ko-KR" sz="1200" kern="1200">
                          <a:solidFill>
                            <a:srgbClr val="000000"/>
                          </a:solidFill>
                        </a:rPr>
                        <a:t>규칙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커맨드는 최대 3개의 조합 까지 존재한다.</a:t>
                      </a:r>
                    </a:p>
                    <a:p>
                      <a:pPr marL="0" lvl="1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커맨드 사용으로 줄어드는 </a:t>
                      </a:r>
                      <a:r>
                        <a:rPr lang="ko-KR" altLang="en-US" sz="1200" kern="1200" dirty="0" err="1">
                          <a:solidFill>
                            <a:srgbClr val="000000"/>
                          </a:solidFill>
                        </a:rPr>
                        <a:t>쿨타임은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 사용 스킬의 </a:t>
                      </a:r>
                      <a:r>
                        <a:rPr lang="ko-KR" altLang="en-US" sz="1200" kern="1200" dirty="0" err="1">
                          <a:solidFill>
                            <a:srgbClr val="000000"/>
                          </a:solidFill>
                        </a:rPr>
                        <a:t>쿨타임이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 5초 이하일 경우 최대 1초 까지만 적용되며 1초 이하로는 줄어들지 않는다.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8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9226494"/>
              </p:ext>
            </p:extLst>
          </p:nvPr>
        </p:nvGraphicFramePr>
        <p:xfrm>
          <a:off x="3429000" y="3755706"/>
          <a:ext cx="8572500" cy="14674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51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27377">
                  <a:extLst>
                    <a:ext uri="{9D8B030D-6E8A-4147-A177-3AD203B41FA5}">
                      <a16:colId xmlns:a16="http://schemas.microsoft.com/office/drawing/2014/main" val="3216598305"/>
                    </a:ext>
                  </a:extLst>
                </a:gridCol>
              </a:tblGrid>
              <a:tr h="368300">
                <a:tc grid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b="1" kern="1200">
                          <a:solidFill>
                            <a:srgbClr val="FFFFFF"/>
                          </a:solidFill>
                        </a:rPr>
                        <a:t>퀵 슬롯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9105">
                <a:tc gridSpan="2"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커맨드를 사용하지 않고 스킬이나 소비 아이템을 키에 직접 배치하여 사용하는 방법 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9105"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규칙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다수의 </a:t>
                      </a:r>
                      <a:r>
                        <a:rPr lang="ko-KR" altLang="en-US" sz="1200" kern="1200" dirty="0" err="1">
                          <a:solidFill>
                            <a:srgbClr val="000000"/>
                          </a:solidFill>
                        </a:rPr>
                        <a:t>퀵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 슬롯 배치 설정을 할 수 있다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 err="1">
                          <a:solidFill>
                            <a:srgbClr val="000000"/>
                          </a:solidFill>
                        </a:rPr>
                        <a:t>퀵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 슬롯 배치 설정은 최대 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3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개 </a:t>
                      </a: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까지 설정할 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수 있다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배치 슬롯 변경 키를 눌러 배치를 변경할 수 있다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30472181"/>
                  </a:ext>
                </a:extLst>
              </a:tr>
            </a:tbl>
          </a:graphicData>
        </a:graphic>
      </p:graphicFrame>
      <p:pic>
        <p:nvPicPr>
          <p:cNvPr id="20" name="그림 4" descr="C:/Users/yhgki/AppData/Roaming/PolarisOffice/ETemp/12456_8877456/fImage1122464608467.jpe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347" y="3596639"/>
            <a:ext cx="3018790" cy="1972945"/>
          </a:xfrm>
          <a:prstGeom prst="rect">
            <a:avLst/>
          </a:prstGeom>
          <a:noFill/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8C288B4-9FFF-4DC4-A92B-D978536E34C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14" t="29131" r="17028" b="13517"/>
          <a:stretch/>
        </p:blipFill>
        <p:spPr>
          <a:xfrm>
            <a:off x="258347" y="1205016"/>
            <a:ext cx="3018790" cy="2167682"/>
          </a:xfrm>
          <a:prstGeom prst="rect">
            <a:avLst/>
          </a:prstGeom>
        </p:spPr>
      </p:pic>
      <p:sp>
        <p:nvSpPr>
          <p:cNvPr id="13" name="실행 단추: 문서 12">
            <a:hlinkClick r:id="rId4" action="ppaction://hlinksldjump"/>
            <a:extLst>
              <a:ext uri="{FF2B5EF4-FFF2-40B4-BE49-F238E27FC236}">
                <a16:creationId xmlns:a16="http://schemas.microsoft.com/office/drawing/2014/main" id="{F780826E-E1D7-461E-B703-3E0CF9303C35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목차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 0"/>
          <p:cNvSpPr txBox="1">
            <a:spLocks/>
          </p:cNvSpPr>
          <p:nvPr/>
        </p:nvSpPr>
        <p:spPr>
          <a:xfrm flipH="1">
            <a:off x="192405" y="335280"/>
            <a:ext cx="3766820" cy="6457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29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.조작법</a:t>
            </a:r>
          </a:p>
        </p:txBody>
      </p:sp>
      <p:sp>
        <p:nvSpPr>
          <p:cNvPr id="2" name="슬라이드 번호 개체 틀 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5105" cy="36703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200">
                <a:latin typeface="Arial" charset="0"/>
                <a:ea typeface="나눔스퀘어" charset="0"/>
                <a:cs typeface="+mn-cs"/>
              </a:rPr>
              <a:t>31</a:t>
            </a:fld>
            <a:endParaRPr lang="ko-KR" altLang="en-US" sz="1200">
              <a:latin typeface="Arial" charset="0"/>
              <a:ea typeface="나눔스퀘어" charset="0"/>
              <a:cs typeface="+mn-cs"/>
            </a:endParaRPr>
          </a:p>
        </p:txBody>
      </p:sp>
      <p:sp>
        <p:nvSpPr>
          <p:cNvPr id="9" name="Rect 0"/>
          <p:cNvSpPr txBox="1">
            <a:spLocks/>
          </p:cNvSpPr>
          <p:nvPr/>
        </p:nvSpPr>
        <p:spPr>
          <a:xfrm>
            <a:off x="8610600" y="6356350"/>
            <a:ext cx="2745105" cy="36703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r" defTabSz="914400" rtl="0" eaLnBrk="1" latinLnBrk="1" hangingPunct="1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lvl="1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2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3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lvl="4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lvl="5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lvl="6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lvl="7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lvl="8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31</a:t>
            </a:fld>
            <a:endParaRPr lang="ko-KR" altLang="en-US"/>
          </a:p>
        </p:txBody>
      </p:sp>
      <p:cxnSp>
        <p:nvCxnSpPr>
          <p:cNvPr id="19" name="도형 32"/>
          <p:cNvCxnSpPr/>
          <p:nvPr/>
        </p:nvCxnSpPr>
        <p:spPr>
          <a:xfrm>
            <a:off x="0" y="975360"/>
            <a:ext cx="12194540" cy="25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0" name="표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3827241"/>
              </p:ext>
            </p:extLst>
          </p:nvPr>
        </p:nvGraphicFramePr>
        <p:xfrm>
          <a:off x="9166076" y="1680465"/>
          <a:ext cx="2584800" cy="29547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48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1089">
                  <a:extLst>
                    <a:ext uri="{9D8B030D-6E8A-4147-A177-3AD203B41FA5}">
                      <a16:colId xmlns:a16="http://schemas.microsoft.com/office/drawing/2014/main" val="1702649935"/>
                    </a:ext>
                  </a:extLst>
                </a:gridCol>
                <a:gridCol w="1398899">
                  <a:extLst>
                    <a:ext uri="{9D8B030D-6E8A-4147-A177-3AD203B41FA5}">
                      <a16:colId xmlns:a16="http://schemas.microsoft.com/office/drawing/2014/main" val="3566390580"/>
                    </a:ext>
                  </a:extLst>
                </a:gridCol>
              </a:tblGrid>
              <a:tr h="421274">
                <a:tc gridSpan="2">
                  <a:txBody>
                    <a:bodyPr/>
                    <a:lstStyle/>
                    <a:p>
                      <a:pPr marL="0" indent="0" algn="just" hangingPunct="1"/>
                      <a:r>
                        <a:rPr lang="ko-KR" sz="1800" b="1" i="0" kern="1200" dirty="0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기본 셋팅</a:t>
                      </a:r>
                      <a:endParaRPr lang="ko-KR" altLang="en-US" sz="1800" b="1" i="0" kern="1200" dirty="0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90170" marR="90170" marT="46990" marB="4699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6682">
                <a:tc>
                  <a:txBody>
                    <a:bodyPr/>
                    <a:lstStyle/>
                    <a:p>
                      <a:pPr marL="0" indent="0" algn="just" hangingPunct="1"/>
                      <a:endParaRPr lang="ko-KR" altLang="en-US" sz="1200" b="0" i="0" kern="1200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0949A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just" hangingPunct="1"/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전방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/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좌측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/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후방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/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우측 이동키</a:t>
                      </a: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 algn="just" hangingPunct="1"/>
                      <a:r>
                        <a:rPr lang="ko-KR" sz="12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전방/좌측/후방/우측 이동키</a:t>
                      </a:r>
                      <a:endParaRPr lang="ko-KR" altLang="en-US" sz="1200" b="0" i="0" kern="1200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6682">
                <a:tc>
                  <a:txBody>
                    <a:bodyPr/>
                    <a:lstStyle/>
                    <a:p>
                      <a:pPr marL="0" indent="0" algn="just" hangingPunct="1"/>
                      <a:endParaRPr lang="ko-KR" altLang="en-US" sz="1200" b="0" i="0" kern="1200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97C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just" hangingPunct="1"/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점프 키</a:t>
                      </a: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 algn="just" hangingPunct="1"/>
                      <a:r>
                        <a:rPr lang="ko-KR" sz="12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점프 키</a:t>
                      </a:r>
                      <a:endParaRPr lang="ko-KR" altLang="en-US" sz="1200" b="0" i="0" kern="1200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6682">
                <a:tc>
                  <a:txBody>
                    <a:bodyPr/>
                    <a:lstStyle/>
                    <a:p>
                      <a:pPr marL="0" indent="0" algn="just" hangingPunct="1"/>
                      <a:endParaRPr lang="ko-KR" altLang="en-US" sz="1200" b="0" i="0" kern="1200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8EAD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just" hangingPunct="1"/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특수 키</a:t>
                      </a: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 algn="just" hangingPunct="1"/>
                      <a:r>
                        <a:rPr lang="ko-KR" sz="12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특수 키</a:t>
                      </a:r>
                      <a:endParaRPr lang="ko-KR" altLang="en-US" sz="1200" b="0" i="0" kern="1200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6682">
                <a:tc>
                  <a:txBody>
                    <a:bodyPr/>
                    <a:lstStyle/>
                    <a:p>
                      <a:pPr marL="0" indent="0" algn="just" hangingPunct="1"/>
                      <a:endParaRPr lang="ko-KR" altLang="en-US" sz="1200" b="0" i="0" kern="1200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3AD98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just" hangingPunct="1"/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상호 작용 키</a:t>
                      </a: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 algn="just" hangingPunct="1"/>
                      <a:r>
                        <a:rPr lang="ko-KR" sz="12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상호 작용 키</a:t>
                      </a:r>
                      <a:endParaRPr lang="ko-KR" altLang="en-US" sz="1200" b="0" i="0" kern="1200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6682">
                <a:tc>
                  <a:txBody>
                    <a:bodyPr/>
                    <a:lstStyle/>
                    <a:p>
                      <a:pPr marL="0" indent="0" algn="just" hangingPunct="1"/>
                      <a:endParaRPr lang="ko-KR" altLang="en-US" sz="1200" b="0" i="0" kern="1200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DA7A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just" hangingPunct="1"/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공격 키</a:t>
                      </a: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 algn="just" hangingPunct="1"/>
                      <a:r>
                        <a:rPr lang="ko-KR" sz="12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기본 공격 키 (캐릭터 우측 손 장착 무기)</a:t>
                      </a:r>
                      <a:endParaRPr lang="ko-KR" altLang="en-US" sz="1200" b="0" i="0" kern="1200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6682">
                <a:tc>
                  <a:txBody>
                    <a:bodyPr/>
                    <a:lstStyle/>
                    <a:p>
                      <a:pPr marL="0" indent="0" algn="just" hangingPunct="1"/>
                      <a:endParaRPr lang="ko-KR" altLang="en-US" sz="1200" b="0" i="0" kern="1200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7A7A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just" hangingPunct="1"/>
                      <a:r>
                        <a:rPr lang="ko-KR" altLang="ko-KR" sz="12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줌 인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/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줌 아웃</a:t>
                      </a: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 algn="just" hangingPunct="1"/>
                      <a:r>
                        <a:rPr lang="ko-KR" altLang="ko-KR" sz="12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줌 인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/</a:t>
                      </a:r>
                      <a:r>
                        <a:rPr lang="ko-KR" sz="12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줌 아웃</a:t>
                      </a:r>
                      <a:endParaRPr lang="ko-KR" altLang="en-US" sz="1200" b="0" i="0" kern="1200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6682">
                <a:tc>
                  <a:txBody>
                    <a:bodyPr/>
                    <a:lstStyle/>
                    <a:p>
                      <a:pPr marL="0" indent="0" algn="just" hangingPunct="1"/>
                      <a:endParaRPr lang="ko-KR" altLang="en-US" sz="1200" b="0" i="0" kern="1200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FCFFD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just" hangingPunct="1"/>
                      <a:r>
                        <a:rPr lang="ko-KR" altLang="en-US" sz="1200" b="0" i="0" kern="1200" dirty="0" err="1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퀵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 슬롯 배치 스위칭 키</a:t>
                      </a: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 algn="just" hangingPunct="1"/>
                      <a:r>
                        <a:rPr lang="ko-KR" sz="1200" b="0" i="0" kern="1200" dirty="0" err="1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퀵</a:t>
                      </a:r>
                      <a:r>
                        <a:rPr lang="ko-KR" sz="12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 슬롯 배치 스위칭 키</a:t>
                      </a:r>
                      <a:endParaRPr lang="ko-KR" altLang="en-US" sz="1200" b="0" i="0" kern="1200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16682">
                <a:tc>
                  <a:txBody>
                    <a:bodyPr/>
                    <a:lstStyle/>
                    <a:p>
                      <a:pPr marL="0" indent="0" algn="just" hangingPunct="1"/>
                      <a:endParaRPr lang="ko-KR" altLang="en-US" sz="1200" b="0" i="0" kern="1200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9D93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just" hangingPunct="1"/>
                      <a:r>
                        <a:rPr lang="ko-KR" altLang="en-US" sz="1200" b="0" i="0" kern="1200" dirty="0" err="1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대쉬</a:t>
                      </a:r>
                      <a:endParaRPr lang="ko-KR" altLang="en-US" sz="1200" b="0" i="0" kern="1200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 algn="just" hangingPunct="1"/>
                      <a:r>
                        <a:rPr lang="ko-KR" sz="1200" b="0" i="0" kern="1200" dirty="0" err="1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대쉬</a:t>
                      </a:r>
                      <a:endParaRPr lang="ko-KR" altLang="en-US" sz="1200" b="0" i="0" kern="1200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pSp>
        <p:nvGrpSpPr>
          <p:cNvPr id="3" name="그룹 2">
            <a:extLst>
              <a:ext uri="{FF2B5EF4-FFF2-40B4-BE49-F238E27FC236}">
                <a16:creationId xmlns:a16="http://schemas.microsoft.com/office/drawing/2014/main" id="{3043F11B-69B4-4A17-BFE0-E000B116846B}"/>
              </a:ext>
            </a:extLst>
          </p:cNvPr>
          <p:cNvGrpSpPr/>
          <p:nvPr/>
        </p:nvGrpSpPr>
        <p:grpSpPr>
          <a:xfrm>
            <a:off x="267379" y="2415739"/>
            <a:ext cx="6357864" cy="2272021"/>
            <a:chOff x="3181643" y="1322049"/>
            <a:chExt cx="6033774" cy="1980000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5ECD62F3-4416-4674-AF7D-53500645CC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85788" y="1322049"/>
              <a:ext cx="6029629" cy="1980000"/>
            </a:xfrm>
            <a:prstGeom prst="rect">
              <a:avLst/>
            </a:prstGeom>
          </p:spPr>
        </p:pic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F78D0A60-C12E-4C89-A26C-C4B745E97536}"/>
                </a:ext>
              </a:extLst>
            </p:cNvPr>
            <p:cNvSpPr/>
            <p:nvPr/>
          </p:nvSpPr>
          <p:spPr>
            <a:xfrm>
              <a:off x="4141236" y="1711114"/>
              <a:ext cx="396000" cy="396000"/>
            </a:xfrm>
            <a:prstGeom prst="rect">
              <a:avLst/>
            </a:prstGeom>
            <a:solidFill>
              <a:schemeClr val="tx2">
                <a:lumMod val="5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EB912180-A88E-43FF-AC58-8BAFF6F6E1E6}"/>
                </a:ext>
              </a:extLst>
            </p:cNvPr>
            <p:cNvSpPr/>
            <p:nvPr/>
          </p:nvSpPr>
          <p:spPr>
            <a:xfrm>
              <a:off x="3943236" y="2107655"/>
              <a:ext cx="396000" cy="396000"/>
            </a:xfrm>
            <a:prstGeom prst="rect">
              <a:avLst/>
            </a:prstGeom>
            <a:solidFill>
              <a:schemeClr val="tx2">
                <a:lumMod val="5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25F38493-FF79-46CC-AEC2-732C556C7327}"/>
                </a:ext>
              </a:extLst>
            </p:cNvPr>
            <p:cNvSpPr/>
            <p:nvPr/>
          </p:nvSpPr>
          <p:spPr>
            <a:xfrm>
              <a:off x="4339236" y="2107114"/>
              <a:ext cx="396000" cy="396000"/>
            </a:xfrm>
            <a:prstGeom prst="rect">
              <a:avLst/>
            </a:prstGeom>
            <a:solidFill>
              <a:schemeClr val="tx2">
                <a:lumMod val="5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FD28D9D5-6A42-40FF-8D15-400311E2B544}"/>
                </a:ext>
              </a:extLst>
            </p:cNvPr>
            <p:cNvSpPr/>
            <p:nvPr/>
          </p:nvSpPr>
          <p:spPr>
            <a:xfrm>
              <a:off x="4718673" y="2107114"/>
              <a:ext cx="396000" cy="396000"/>
            </a:xfrm>
            <a:prstGeom prst="rect">
              <a:avLst/>
            </a:prstGeom>
            <a:solidFill>
              <a:schemeClr val="tx2">
                <a:lumMod val="5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A9629945-4FF5-434D-A8B9-EFA0D3DC0DC4}"/>
                </a:ext>
              </a:extLst>
            </p:cNvPr>
            <p:cNvSpPr/>
            <p:nvPr/>
          </p:nvSpPr>
          <p:spPr>
            <a:xfrm>
              <a:off x="5123465" y="2900971"/>
              <a:ext cx="1763598" cy="396000"/>
            </a:xfrm>
            <a:prstGeom prst="rect">
              <a:avLst/>
            </a:prstGeom>
            <a:solidFill>
              <a:srgbClr val="7030A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D5DED0A1-862A-4FEB-A123-8E89F6DF63F4}"/>
                </a:ext>
              </a:extLst>
            </p:cNvPr>
            <p:cNvSpPr/>
            <p:nvPr/>
          </p:nvSpPr>
          <p:spPr>
            <a:xfrm>
              <a:off x="3745236" y="1711655"/>
              <a:ext cx="396000" cy="396000"/>
            </a:xfrm>
            <a:prstGeom prst="rect">
              <a:avLst/>
            </a:prstGeom>
            <a:solidFill>
              <a:srgbClr val="00206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E050E663-643E-4E3C-9439-3237783FCA19}"/>
                </a:ext>
              </a:extLst>
            </p:cNvPr>
            <p:cNvSpPr/>
            <p:nvPr/>
          </p:nvSpPr>
          <p:spPr>
            <a:xfrm>
              <a:off x="4532474" y="1719365"/>
              <a:ext cx="396000" cy="396000"/>
            </a:xfrm>
            <a:prstGeom prst="rect">
              <a:avLst/>
            </a:prstGeom>
            <a:solidFill>
              <a:srgbClr val="00206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2FB1314E-03D8-4647-94CA-BD67CA3AA8E2}"/>
                </a:ext>
              </a:extLst>
            </p:cNvPr>
            <p:cNvSpPr/>
            <p:nvPr/>
          </p:nvSpPr>
          <p:spPr>
            <a:xfrm>
              <a:off x="4932504" y="1710767"/>
              <a:ext cx="396000" cy="396000"/>
            </a:xfrm>
            <a:prstGeom prst="rect">
              <a:avLst/>
            </a:prstGeom>
            <a:solidFill>
              <a:srgbClr val="00206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9793A53A-E69F-43B6-95FF-C441FEECA7A9}"/>
                </a:ext>
              </a:extLst>
            </p:cNvPr>
            <p:cNvSpPr/>
            <p:nvPr/>
          </p:nvSpPr>
          <p:spPr>
            <a:xfrm>
              <a:off x="5116252" y="2115560"/>
              <a:ext cx="396000" cy="396000"/>
            </a:xfrm>
            <a:prstGeom prst="rect">
              <a:avLst/>
            </a:prstGeom>
            <a:solidFill>
              <a:schemeClr val="accent4">
                <a:lumMod val="5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BA19EE0F-A991-4047-9503-9993593BF40A}"/>
                </a:ext>
              </a:extLst>
            </p:cNvPr>
            <p:cNvSpPr/>
            <p:nvPr/>
          </p:nvSpPr>
          <p:spPr>
            <a:xfrm>
              <a:off x="3186153" y="1710767"/>
              <a:ext cx="570884" cy="39600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214E3B08-1F28-4A0C-AE04-EF99F66DE0D5}"/>
                </a:ext>
              </a:extLst>
            </p:cNvPr>
            <p:cNvSpPr/>
            <p:nvPr/>
          </p:nvSpPr>
          <p:spPr>
            <a:xfrm>
              <a:off x="3194944" y="2503655"/>
              <a:ext cx="955083" cy="396000"/>
            </a:xfrm>
            <a:prstGeom prst="rect">
              <a:avLst/>
            </a:prstGeom>
            <a:solidFill>
              <a:srgbClr val="5E3B26">
                <a:alpha val="4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4C125112-FA8E-48D4-AE97-EC3E507A0512}"/>
                </a:ext>
              </a:extLst>
            </p:cNvPr>
            <p:cNvSpPr/>
            <p:nvPr/>
          </p:nvSpPr>
          <p:spPr>
            <a:xfrm>
              <a:off x="3181643" y="1323365"/>
              <a:ext cx="396000" cy="396000"/>
            </a:xfrm>
            <a:prstGeom prst="rect">
              <a:avLst/>
            </a:prstGeom>
            <a:solidFill>
              <a:srgbClr val="465B29">
                <a:alpha val="4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BFCCCFA9-0899-43DF-96D0-06E09F133295}"/>
              </a:ext>
            </a:extLst>
          </p:cNvPr>
          <p:cNvGrpSpPr/>
          <p:nvPr/>
        </p:nvGrpSpPr>
        <p:grpSpPr>
          <a:xfrm>
            <a:off x="7179652" y="2347449"/>
            <a:ext cx="1432015" cy="2094866"/>
            <a:chOff x="8525992" y="1322070"/>
            <a:chExt cx="1048831" cy="1559267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4DD54A01-72E5-4ED5-86C6-F8808AB65C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853" t="11934" r="17018" b="7594"/>
            <a:stretch/>
          </p:blipFill>
          <p:spPr>
            <a:xfrm>
              <a:off x="8525992" y="1322070"/>
              <a:ext cx="1048831" cy="1559267"/>
            </a:xfrm>
            <a:prstGeom prst="rect">
              <a:avLst/>
            </a:prstGeom>
          </p:spPr>
        </p:pic>
        <p:sp>
          <p:nvSpPr>
            <p:cNvPr id="7" name="사각형: 잘린 한쪽 모서리 6">
              <a:extLst>
                <a:ext uri="{FF2B5EF4-FFF2-40B4-BE49-F238E27FC236}">
                  <a16:creationId xmlns:a16="http://schemas.microsoft.com/office/drawing/2014/main" id="{6E155198-54CC-4D1B-A439-C426000C1469}"/>
                </a:ext>
              </a:extLst>
            </p:cNvPr>
            <p:cNvSpPr/>
            <p:nvPr/>
          </p:nvSpPr>
          <p:spPr>
            <a:xfrm rot="16200000">
              <a:off x="8600762" y="1633483"/>
              <a:ext cx="451573" cy="297082"/>
            </a:xfrm>
            <a:prstGeom prst="snip1Rect">
              <a:avLst>
                <a:gd name="adj" fmla="val 50000"/>
              </a:avLst>
            </a:prstGeom>
            <a:solidFill>
              <a:srgbClr val="FFC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사각형: 잘린 한쪽 모서리 36">
              <a:extLst>
                <a:ext uri="{FF2B5EF4-FFF2-40B4-BE49-F238E27FC236}">
                  <a16:creationId xmlns:a16="http://schemas.microsoft.com/office/drawing/2014/main" id="{FF76B0FA-8D98-4279-8D33-3BF49B8E28F8}"/>
                </a:ext>
              </a:extLst>
            </p:cNvPr>
            <p:cNvSpPr/>
            <p:nvPr/>
          </p:nvSpPr>
          <p:spPr>
            <a:xfrm rot="16200000" flipV="1">
              <a:off x="9041474" y="1635119"/>
              <a:ext cx="451573" cy="293808"/>
            </a:xfrm>
            <a:prstGeom prst="snip1Rect">
              <a:avLst>
                <a:gd name="adj" fmla="val 50000"/>
              </a:avLst>
            </a:prstGeom>
            <a:solidFill>
              <a:srgbClr val="FFC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3B21F4F9-7BFB-4C7A-8727-5D9E5F275B20}"/>
                </a:ext>
              </a:extLst>
            </p:cNvPr>
            <p:cNvSpPr/>
            <p:nvPr/>
          </p:nvSpPr>
          <p:spPr>
            <a:xfrm>
              <a:off x="9001467" y="1550719"/>
              <a:ext cx="96715" cy="451574"/>
            </a:xfrm>
            <a:prstGeom prst="rect">
              <a:avLst/>
            </a:prstGeom>
            <a:solidFill>
              <a:srgbClr val="FF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8" name="실행 단추: 문서 37">
            <a:hlinkClick r:id="rId4" action="ppaction://hlinksldjump"/>
            <a:extLst>
              <a:ext uri="{FF2B5EF4-FFF2-40B4-BE49-F238E27FC236}">
                <a16:creationId xmlns:a16="http://schemas.microsoft.com/office/drawing/2014/main" id="{A7FF3885-2029-4319-8D12-16B694952C81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목차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Rect 0"/>
          <p:cNvCxnSpPr/>
          <p:nvPr/>
        </p:nvCxnSpPr>
        <p:spPr>
          <a:xfrm>
            <a:off x="0" y="975360"/>
            <a:ext cx="12192635" cy="6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 0"/>
          <p:cNvSpPr txBox="1">
            <a:spLocks/>
          </p:cNvSpPr>
          <p:nvPr/>
        </p:nvSpPr>
        <p:spPr>
          <a:xfrm flipH="1">
            <a:off x="192405" y="305435"/>
            <a:ext cx="3764915" cy="6457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30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.유료화 모델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1DCF911-0AE4-4745-B7E1-08FF6AABF4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E887A479-1FB4-4076-82AD-4520E3445CF4}" type="slidenum">
              <a:rPr lang="ko-KR" altLang="en-US" smtClean="0"/>
              <a:t>32</a:t>
            </a:fld>
            <a:endParaRPr lang="ko-KR" altLang="en-US"/>
          </a:p>
        </p:txBody>
      </p:sp>
      <p:graphicFrame>
        <p:nvGraphicFramePr>
          <p:cNvPr id="11" name="표 6">
            <a:extLst>
              <a:ext uri="{FF2B5EF4-FFF2-40B4-BE49-F238E27FC236}">
                <a16:creationId xmlns:a16="http://schemas.microsoft.com/office/drawing/2014/main" id="{CF13849C-340F-4260-B9E6-C1991F06B6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9950576"/>
              </p:ext>
            </p:extLst>
          </p:nvPr>
        </p:nvGraphicFramePr>
        <p:xfrm>
          <a:off x="192404" y="1022251"/>
          <a:ext cx="11161396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6827">
                  <a:extLst>
                    <a:ext uri="{9D8B030D-6E8A-4147-A177-3AD203B41FA5}">
                      <a16:colId xmlns:a16="http://schemas.microsoft.com/office/drawing/2014/main" val="4270586503"/>
                    </a:ext>
                  </a:extLst>
                </a:gridCol>
                <a:gridCol w="1521069">
                  <a:extLst>
                    <a:ext uri="{9D8B030D-6E8A-4147-A177-3AD203B41FA5}">
                      <a16:colId xmlns:a16="http://schemas.microsoft.com/office/drawing/2014/main" val="1004795389"/>
                    </a:ext>
                  </a:extLst>
                </a:gridCol>
                <a:gridCol w="8953500">
                  <a:extLst>
                    <a:ext uri="{9D8B030D-6E8A-4147-A177-3AD203B41FA5}">
                      <a16:colId xmlns:a16="http://schemas.microsoft.com/office/drawing/2014/main" val="2171846685"/>
                    </a:ext>
                  </a:extLst>
                </a:gridCol>
              </a:tblGrid>
              <a:tr h="335967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DLC + </a:t>
                      </a:r>
                      <a:r>
                        <a:rPr lang="ko-KR" altLang="en-US" dirty="0"/>
                        <a:t>부분 유료화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3131295"/>
                  </a:ext>
                </a:extLst>
              </a:tr>
              <a:tr h="33596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이유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해당 게임에서 이 방식의 유료화 모델이 밸런스적 부분을 건드리지 않으며 효율적이라고 판단했다</a:t>
                      </a:r>
                      <a:r>
                        <a:rPr lang="en-US" altLang="ko-KR" dirty="0"/>
                        <a:t>.</a:t>
                      </a:r>
                      <a:r>
                        <a:rPr lang="ko-KR" altLang="en-US" dirty="0"/>
                        <a:t> </a:t>
                      </a:r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6583449"/>
                  </a:ext>
                </a:extLst>
              </a:tr>
            </a:tbl>
          </a:graphicData>
        </a:graphic>
      </p:graphicFrame>
      <p:graphicFrame>
        <p:nvGraphicFramePr>
          <p:cNvPr id="3" name="표 6">
            <a:extLst>
              <a:ext uri="{FF2B5EF4-FFF2-40B4-BE49-F238E27FC236}">
                <a16:creationId xmlns:a16="http://schemas.microsoft.com/office/drawing/2014/main" id="{188B65F5-2808-4210-84E9-9DEB46F08E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365052"/>
              </p:ext>
            </p:extLst>
          </p:nvPr>
        </p:nvGraphicFramePr>
        <p:xfrm>
          <a:off x="192405" y="2064921"/>
          <a:ext cx="11796395" cy="42666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4489">
                  <a:extLst>
                    <a:ext uri="{9D8B030D-6E8A-4147-A177-3AD203B41FA5}">
                      <a16:colId xmlns:a16="http://schemas.microsoft.com/office/drawing/2014/main" val="3256507942"/>
                    </a:ext>
                  </a:extLst>
                </a:gridCol>
                <a:gridCol w="2488302">
                  <a:extLst>
                    <a:ext uri="{9D8B030D-6E8A-4147-A177-3AD203B41FA5}">
                      <a16:colId xmlns:a16="http://schemas.microsoft.com/office/drawing/2014/main" val="1418335635"/>
                    </a:ext>
                  </a:extLst>
                </a:gridCol>
                <a:gridCol w="7603604">
                  <a:extLst>
                    <a:ext uri="{9D8B030D-6E8A-4147-A177-3AD203B41FA5}">
                      <a16:colId xmlns:a16="http://schemas.microsoft.com/office/drawing/2014/main" val="1668882428"/>
                    </a:ext>
                  </a:extLst>
                </a:gridCol>
              </a:tblGrid>
              <a:tr h="5036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4652848"/>
                  </a:ext>
                </a:extLst>
              </a:tr>
              <a:tr h="752602"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DLC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4B8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err="1"/>
                        <a:t>확장팩</a:t>
                      </a:r>
                      <a:r>
                        <a:rPr lang="ko-KR" altLang="en-US" sz="1400" b="1" dirty="0"/>
                        <a:t> </a:t>
                      </a:r>
                      <a:r>
                        <a:rPr lang="en-US" altLang="ko-KR" sz="1400" b="1" dirty="0"/>
                        <a:t>1</a:t>
                      </a:r>
                      <a:endParaRPr lang="ko-KR" altLang="en-US" sz="14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9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highlight>
                            <a:srgbClr val="E7E9ED"/>
                          </a:highlight>
                        </a:rPr>
                        <a:t>본편 스토리 마지막에 최종 보스를 제압한 다음 최종 보스가 지맥의 힘을 조작할 수 있게 된 이유를 알아내고 지맥의 수호자가 되는 과정</a:t>
                      </a:r>
                      <a:r>
                        <a:rPr lang="en-US" altLang="ko-KR" sz="1400" dirty="0">
                          <a:highlight>
                            <a:srgbClr val="E7E9ED"/>
                          </a:highlight>
                        </a:rPr>
                        <a:t>.</a:t>
                      </a:r>
                      <a:endParaRPr lang="ko-KR" altLang="en-US" sz="1400" dirty="0">
                        <a:highlight>
                          <a:srgbClr val="E7E9ED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9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9380172"/>
                  </a:ext>
                </a:extLst>
              </a:tr>
              <a:tr h="75260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err="1"/>
                        <a:t>확장팩</a:t>
                      </a:r>
                      <a:r>
                        <a:rPr lang="ko-KR" altLang="en-US" sz="1400" b="1" dirty="0"/>
                        <a:t> </a:t>
                      </a:r>
                      <a:r>
                        <a:rPr lang="en-US" altLang="ko-KR" sz="1400" b="1" dirty="0"/>
                        <a:t>2</a:t>
                      </a:r>
                      <a:endParaRPr lang="ko-KR" altLang="en-US" sz="14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9E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highlight>
                            <a:srgbClr val="E7E9ED"/>
                          </a:highlight>
                        </a:rPr>
                        <a:t>달기로 인하여 몰락한 무림 세력들의 모아 새로운 세력을 만들고 </a:t>
                      </a:r>
                      <a:endParaRPr lang="en-US" altLang="ko-KR" sz="1400" dirty="0">
                        <a:highlight>
                          <a:srgbClr val="E7E9ED"/>
                        </a:highlight>
                      </a:endParaRPr>
                    </a:p>
                    <a:p>
                      <a:pPr latinLnBrk="1"/>
                      <a:r>
                        <a:rPr lang="ko-KR" altLang="en-US" sz="1400" dirty="0">
                          <a:highlight>
                            <a:srgbClr val="E7E9ED"/>
                          </a:highlight>
                        </a:rPr>
                        <a:t>무림을 통일하는 이야기</a:t>
                      </a:r>
                      <a:r>
                        <a:rPr lang="en-US" altLang="ko-KR" sz="1400" dirty="0">
                          <a:highlight>
                            <a:srgbClr val="E7E9ED"/>
                          </a:highlight>
                        </a:rPr>
                        <a:t>.</a:t>
                      </a:r>
                      <a:endParaRPr lang="ko-KR" altLang="en-US" sz="1400" dirty="0">
                        <a:highlight>
                          <a:srgbClr val="E7E9ED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9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1880267"/>
                  </a:ext>
                </a:extLst>
              </a:tr>
              <a:tr h="752602">
                <a:tc rowSpan="3"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부분 유료화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4B8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/>
                        <a:t>치장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9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highlight>
                            <a:srgbClr val="E7E9ED"/>
                          </a:highlight>
                        </a:rPr>
                        <a:t>캐릭터와 장비 아이템의 외형 및 스킬의 이펙트를 바꿀 수 있는 아이템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9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6481303"/>
                  </a:ext>
                </a:extLst>
              </a:tr>
              <a:tr h="75260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/>
                        <a:t>캐릭터 </a:t>
                      </a:r>
                      <a:r>
                        <a:rPr lang="ko-KR" altLang="en-US" sz="1400" b="1" dirty="0" err="1"/>
                        <a:t>스롯</a:t>
                      </a:r>
                      <a:r>
                        <a:rPr lang="ko-KR" altLang="en-US" sz="1400" b="1" dirty="0"/>
                        <a:t> </a:t>
                      </a:r>
                      <a:r>
                        <a:rPr lang="ko-KR" altLang="en-US" sz="1400" b="1" dirty="0" err="1"/>
                        <a:t>확장권</a:t>
                      </a:r>
                      <a:endParaRPr lang="ko-KR" altLang="en-US" sz="14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9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highlight>
                            <a:srgbClr val="E7E9ED"/>
                          </a:highlight>
                        </a:rPr>
                        <a:t>계정 내에 생성할 수 있는 캐릭터의 숫자 제한을 늘려주는 아이템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9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5240249"/>
                  </a:ext>
                </a:extLst>
              </a:tr>
              <a:tr h="75260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/>
                        <a:t>스토리 초기화 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9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highlight>
                            <a:srgbClr val="E7E9ED"/>
                          </a:highlight>
                        </a:rPr>
                        <a:t>일반적인 스토리 초기화와 달리 특정 지역만을 제한 하여 스토리를 초기화할 수 있는 아이템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9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6385503"/>
                  </a:ext>
                </a:extLst>
              </a:tr>
            </a:tbl>
          </a:graphicData>
        </a:graphic>
      </p:graphicFrame>
      <p:sp>
        <p:nvSpPr>
          <p:cNvPr id="9" name="실행 단추: 문서 8">
            <a:hlinkClick r:id="rId2" action="ppaction://hlinksldjump"/>
            <a:extLst>
              <a:ext uri="{FF2B5EF4-FFF2-40B4-BE49-F238E27FC236}">
                <a16:creationId xmlns:a16="http://schemas.microsoft.com/office/drawing/2014/main" id="{D6B83355-40F0-4CCB-B9F6-58217197826F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목차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92405" y="302895"/>
            <a:ext cx="3764915" cy="6457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2. 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게임 개요</a:t>
            </a:r>
          </a:p>
        </p:txBody>
      </p:sp>
      <p:graphicFrame>
        <p:nvGraphicFramePr>
          <p:cNvPr id="7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8795538"/>
              </p:ext>
            </p:extLst>
          </p:nvPr>
        </p:nvGraphicFramePr>
        <p:xfrm>
          <a:off x="1294728" y="2050661"/>
          <a:ext cx="9602543" cy="27566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177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847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3811">
                <a:tc>
                  <a:txBody>
                    <a:bodyPr/>
                    <a:lstStyle/>
                    <a:p>
                      <a:pPr marL="0" lvl="1" indent="0" algn="just" latinLnBrk="1">
                        <a:lnSpc>
                          <a:spcPct val="107000"/>
                        </a:lnSpc>
                        <a:spcAft>
                          <a:spcPct val="800"/>
                        </a:spcAft>
                        <a:buFontTx/>
                        <a:buNone/>
                      </a:pPr>
                      <a:r>
                        <a:rPr lang="ko-KR" sz="2000" b="1" kern="1200" dirty="0">
                          <a:solidFill>
                            <a:srgbClr val="FFFFFF"/>
                          </a:solidFill>
                          <a:latin typeface="맑은 고딕" charset="0"/>
                          <a:ea typeface="나눔스퀘어 ExtraBold" charset="0"/>
                          <a:cs typeface="Times New Roman" charset="0"/>
                        </a:rPr>
                        <a:t>이름</a:t>
                      </a:r>
                      <a:endParaRPr lang="ko-KR" altLang="en-US" sz="2000" b="1" kern="1200" dirty="0">
                        <a:solidFill>
                          <a:srgbClr val="FFFFFF"/>
                        </a:solidFill>
                        <a:latin typeface="맑은 고딕" charset="0"/>
                        <a:ea typeface="나눔스퀘어 ExtraBold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lnSpc>
                          <a:spcPct val="107000"/>
                        </a:lnSpc>
                        <a:spcAft>
                          <a:spcPct val="800"/>
                        </a:spcAft>
                        <a:buFontTx/>
                        <a:buNone/>
                      </a:pPr>
                      <a:r>
                        <a:rPr lang="ko-KR" sz="2000" b="1" kern="1200">
                          <a:solidFill>
                            <a:srgbClr val="FFFFFF"/>
                          </a:solidFill>
                          <a:latin typeface="맑은 고딕" charset="0"/>
                          <a:ea typeface="나눔스퀘어 ExtraBold" charset="0"/>
                          <a:cs typeface="Times New Roman" charset="0"/>
                        </a:rPr>
                        <a:t>내용</a:t>
                      </a:r>
                      <a:endParaRPr lang="ko-KR" altLang="en-US" sz="2000" b="1" kern="1200">
                        <a:solidFill>
                          <a:srgbClr val="FFFFFF"/>
                        </a:solidFill>
                        <a:latin typeface="맑은 고딕" charset="0"/>
                        <a:ea typeface="나눔스퀘어 ExtraBold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3811">
                <a:tc>
                  <a:txBody>
                    <a:bodyPr/>
                    <a:lstStyle/>
                    <a:p>
                      <a:pPr marL="0" lvl="1" indent="0" algn="just" latinLnBrk="1">
                        <a:lnSpc>
                          <a:spcPct val="107000"/>
                        </a:lnSpc>
                        <a:spcAft>
                          <a:spcPct val="800"/>
                        </a:spcAft>
                        <a:buFontTx/>
                        <a:buNone/>
                      </a:pPr>
                      <a:r>
                        <a:rPr lang="ko-KR" sz="2000" kern="1200" dirty="0">
                          <a:solidFill>
                            <a:srgbClr val="000000"/>
                          </a:solidFill>
                          <a:latin typeface="맑은 고딕" charset="0"/>
                          <a:ea typeface="나눔스퀘어 ExtraBold" charset="0"/>
                          <a:cs typeface="Times New Roman" charset="0"/>
                        </a:rPr>
                        <a:t>제목</a:t>
                      </a:r>
                      <a:endParaRPr lang="ko-KR" altLang="en-US" sz="2000" kern="1200" dirty="0">
                        <a:solidFill>
                          <a:srgbClr val="000000"/>
                        </a:solidFill>
                        <a:latin typeface="맑은 고딕" charset="0"/>
                        <a:ea typeface="나눔스퀘어 ExtraBold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lnSpc>
                          <a:spcPct val="107000"/>
                        </a:lnSpc>
                        <a:spcAft>
                          <a:spcPct val="800"/>
                        </a:spcAft>
                        <a:buFontTx/>
                        <a:buNone/>
                      </a:pPr>
                      <a:r>
                        <a:rPr lang="ko-KR" sz="2000" kern="1200">
                          <a:solidFill>
                            <a:srgbClr val="000000"/>
                          </a:solidFill>
                          <a:latin typeface="맑은 고딕" charset="0"/>
                          <a:ea typeface="나눔스퀘어 ExtraBold" charset="0"/>
                          <a:cs typeface="Times New Roman" charset="0"/>
                        </a:rPr>
                        <a:t>방랑엽사전</a:t>
                      </a:r>
                      <a:endParaRPr lang="ko-KR" altLang="en-US" sz="2000" kern="1200">
                        <a:solidFill>
                          <a:srgbClr val="000000"/>
                        </a:solidFill>
                        <a:latin typeface="맑은 고딕" charset="0"/>
                        <a:ea typeface="나눔스퀘어 ExtraBold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3811">
                <a:tc>
                  <a:txBody>
                    <a:bodyPr/>
                    <a:lstStyle/>
                    <a:p>
                      <a:pPr marL="0" lvl="1" indent="0" algn="just" latinLnBrk="1">
                        <a:lnSpc>
                          <a:spcPct val="107000"/>
                        </a:lnSpc>
                        <a:spcAft>
                          <a:spcPct val="800"/>
                        </a:spcAft>
                        <a:buFontTx/>
                        <a:buNone/>
                      </a:pPr>
                      <a:r>
                        <a:rPr lang="ko-KR" sz="2000" kern="1200" dirty="0">
                          <a:solidFill>
                            <a:srgbClr val="000000"/>
                          </a:solidFill>
                          <a:latin typeface="맑은 고딕" charset="0"/>
                          <a:ea typeface="나눔스퀘어 ExtraBold" charset="0"/>
                          <a:cs typeface="Times New Roman" charset="0"/>
                        </a:rPr>
                        <a:t>부제목</a:t>
                      </a:r>
                      <a:endParaRPr lang="ko-KR" altLang="en-US" sz="2000" kern="1200" dirty="0">
                        <a:solidFill>
                          <a:srgbClr val="000000"/>
                        </a:solidFill>
                        <a:latin typeface="맑은 고딕" charset="0"/>
                        <a:ea typeface="나눔스퀘어 ExtraBold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lnSpc>
                          <a:spcPct val="107000"/>
                        </a:lnSpc>
                        <a:spcAft>
                          <a:spcPct val="800"/>
                        </a:spcAft>
                        <a:buFontTx/>
                        <a:buNone/>
                      </a:pPr>
                      <a:r>
                        <a:rPr lang="ko-KR" sz="2000" kern="1200" dirty="0">
                          <a:solidFill>
                            <a:srgbClr val="000000"/>
                          </a:solidFill>
                          <a:latin typeface="맑은 고딕" charset="0"/>
                          <a:ea typeface="나눔스퀘어 ExtraBold" charset="0"/>
                          <a:cs typeface="Times New Roman" charset="0"/>
                        </a:rPr>
                        <a:t>괴물을 사냥하고 다니는 방랑자</a:t>
                      </a:r>
                      <a:endParaRPr lang="ko-KR" altLang="en-US" sz="2000" kern="1200" dirty="0">
                        <a:solidFill>
                          <a:srgbClr val="000000"/>
                        </a:solidFill>
                        <a:latin typeface="맑은 고딕" charset="0"/>
                        <a:ea typeface="나눔스퀘어 ExtraBold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3811">
                <a:tc>
                  <a:txBody>
                    <a:bodyPr/>
                    <a:lstStyle/>
                    <a:p>
                      <a:pPr marL="0" lvl="1" indent="0" algn="just" latinLnBrk="1">
                        <a:lnSpc>
                          <a:spcPct val="107000"/>
                        </a:lnSpc>
                        <a:spcAft>
                          <a:spcPct val="800"/>
                        </a:spcAft>
                        <a:buFontTx/>
                        <a:buNone/>
                      </a:pPr>
                      <a:r>
                        <a:rPr lang="ko-KR" sz="2000" kern="1200">
                          <a:solidFill>
                            <a:srgbClr val="000000"/>
                          </a:solidFill>
                          <a:latin typeface="맑은 고딕" charset="0"/>
                          <a:ea typeface="나눔스퀘어 ExtraBold" charset="0"/>
                          <a:cs typeface="Times New Roman" charset="0"/>
                        </a:rPr>
                        <a:t>장르</a:t>
                      </a:r>
                      <a:endParaRPr lang="ko-KR" altLang="en-US" sz="2000" kern="1200">
                        <a:solidFill>
                          <a:srgbClr val="000000"/>
                        </a:solidFill>
                        <a:latin typeface="맑은 고딕" charset="0"/>
                        <a:ea typeface="나눔스퀘어 ExtraBold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lnSpc>
                          <a:spcPct val="107000"/>
                        </a:lnSpc>
                        <a:spcAft>
                          <a:spcPct val="800"/>
                        </a:spcAft>
                        <a:buFontTx/>
                        <a:buNone/>
                      </a:pPr>
                      <a:r>
                        <a:rPr lang="ko-KR" sz="2000" kern="1200" dirty="0">
                          <a:solidFill>
                            <a:srgbClr val="000000"/>
                          </a:solidFill>
                          <a:latin typeface="맑은 고딕" charset="0"/>
                          <a:ea typeface="나눔스퀘어 ExtraBold" charset="0"/>
                          <a:cs typeface="Times New Roman" charset="0"/>
                        </a:rPr>
                        <a:t>헌팅 액션</a:t>
                      </a:r>
                      <a:r>
                        <a:rPr lang="en-US" sz="2000" kern="1200" dirty="0">
                          <a:solidFill>
                            <a:srgbClr val="000000"/>
                          </a:solidFill>
                          <a:latin typeface="맑은 고딕" charset="0"/>
                          <a:ea typeface="나눔스퀘어 ExtraBold" charset="0"/>
                          <a:cs typeface="Times New Roman" charset="0"/>
                        </a:rPr>
                        <a:t> RPG</a:t>
                      </a:r>
                      <a:endParaRPr lang="ko-KR" altLang="en-US" sz="2000" kern="1200" dirty="0">
                        <a:solidFill>
                          <a:srgbClr val="000000"/>
                        </a:solidFill>
                        <a:latin typeface="맑은 고딕" charset="0"/>
                        <a:ea typeface="나눔스퀘어 ExtraBold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3811">
                <a:tc>
                  <a:txBody>
                    <a:bodyPr/>
                    <a:lstStyle/>
                    <a:p>
                      <a:pPr marL="0" lvl="1" indent="0" algn="just" latinLnBrk="1">
                        <a:lnSpc>
                          <a:spcPct val="107000"/>
                        </a:lnSpc>
                        <a:spcAft>
                          <a:spcPct val="800"/>
                        </a:spcAft>
                        <a:buFontTx/>
                        <a:buNone/>
                      </a:pPr>
                      <a:r>
                        <a:rPr lang="ko-KR" sz="2000" kern="1200">
                          <a:solidFill>
                            <a:srgbClr val="000000"/>
                          </a:solidFill>
                          <a:latin typeface="맑은 고딕" charset="0"/>
                          <a:ea typeface="나눔스퀘어 ExtraBold" charset="0"/>
                          <a:cs typeface="Times New Roman" charset="0"/>
                        </a:rPr>
                        <a:t>주 타겟 연령</a:t>
                      </a:r>
                      <a:endParaRPr lang="ko-KR" altLang="en-US" sz="2000" kern="1200">
                        <a:solidFill>
                          <a:srgbClr val="000000"/>
                        </a:solidFill>
                        <a:latin typeface="맑은 고딕" charset="0"/>
                        <a:ea typeface="나눔스퀘어 ExtraBold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lnSpc>
                          <a:spcPct val="107000"/>
                        </a:lnSpc>
                        <a:spcAft>
                          <a:spcPct val="800"/>
                        </a:spcAft>
                        <a:buFontTx/>
                        <a:buNone/>
                      </a:pPr>
                      <a:r>
                        <a:rPr lang="en-US" sz="2000" kern="1200">
                          <a:solidFill>
                            <a:srgbClr val="000000"/>
                          </a:solidFill>
                          <a:latin typeface="맑은 고딕" charset="0"/>
                          <a:ea typeface="나눔스퀘어 ExtraBold" charset="0"/>
                          <a:cs typeface="Times New Roman" charset="0"/>
                        </a:rPr>
                        <a:t>20~30</a:t>
                      </a:r>
                      <a:endParaRPr lang="ko-KR" altLang="en-US" sz="2000" kern="1200">
                        <a:solidFill>
                          <a:srgbClr val="000000"/>
                        </a:solidFill>
                        <a:latin typeface="맑은 고딕" charset="0"/>
                        <a:ea typeface="나눔스퀘어 ExtraBold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3811">
                <a:tc>
                  <a:txBody>
                    <a:bodyPr/>
                    <a:lstStyle/>
                    <a:p>
                      <a:pPr marL="0" lvl="1" indent="0" algn="just" latinLnBrk="1">
                        <a:lnSpc>
                          <a:spcPct val="107000"/>
                        </a:lnSpc>
                        <a:spcAft>
                          <a:spcPct val="800"/>
                        </a:spcAft>
                        <a:buFontTx/>
                        <a:buNone/>
                      </a:pPr>
                      <a:r>
                        <a:rPr lang="ko-KR" sz="2000" kern="1200">
                          <a:solidFill>
                            <a:srgbClr val="000000"/>
                          </a:solidFill>
                          <a:latin typeface="맑은 고딕" charset="0"/>
                          <a:ea typeface="나눔스퀘어 ExtraBold" charset="0"/>
                          <a:cs typeface="Times New Roman" charset="0"/>
                        </a:rPr>
                        <a:t>핵심 특징</a:t>
                      </a:r>
                      <a:endParaRPr lang="ko-KR" altLang="en-US" sz="2000" kern="1200">
                        <a:solidFill>
                          <a:srgbClr val="000000"/>
                        </a:solidFill>
                        <a:latin typeface="맑은 고딕" charset="0"/>
                        <a:ea typeface="나눔스퀘어 ExtraBold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lnSpc>
                          <a:spcPct val="107000"/>
                        </a:lnSpc>
                        <a:spcAft>
                          <a:spcPct val="800"/>
                        </a:spcAft>
                        <a:buFontTx/>
                        <a:buNone/>
                      </a:pPr>
                      <a:r>
                        <a:rPr lang="ko-KR" sz="2000" kern="1200" dirty="0">
                          <a:solidFill>
                            <a:srgbClr val="000000"/>
                          </a:solidFill>
                          <a:latin typeface="맑은 고딕" charset="0"/>
                          <a:ea typeface="나눔스퀘어 ExtraBold" charset="0"/>
                          <a:cs typeface="Times New Roman" charset="0"/>
                        </a:rPr>
                        <a:t>동양 판타지</a:t>
                      </a:r>
                      <a:r>
                        <a:rPr lang="en-US" sz="2000" kern="1200" dirty="0">
                          <a:solidFill>
                            <a:srgbClr val="000000"/>
                          </a:solidFill>
                          <a:latin typeface="맑은 고딕" charset="0"/>
                          <a:ea typeface="나눔스퀘어 ExtraBold" charset="0"/>
                          <a:cs typeface="Times New Roman" charset="0"/>
                        </a:rPr>
                        <a:t>, </a:t>
                      </a:r>
                      <a:r>
                        <a:rPr lang="ko-KR" sz="2000" kern="1200" dirty="0">
                          <a:solidFill>
                            <a:srgbClr val="000000"/>
                          </a:solidFill>
                          <a:latin typeface="맑은 고딕" charset="0"/>
                          <a:ea typeface="나눔스퀘어 ExtraBold" charset="0"/>
                          <a:cs typeface="Times New Roman" charset="0"/>
                        </a:rPr>
                        <a:t>보스 레이드</a:t>
                      </a:r>
                      <a:r>
                        <a:rPr lang="en-US" sz="2000" kern="1200" dirty="0">
                          <a:solidFill>
                            <a:srgbClr val="000000"/>
                          </a:solidFill>
                          <a:latin typeface="맑은 고딕" charset="0"/>
                          <a:ea typeface="나눔스퀘어 ExtraBold" charset="0"/>
                          <a:cs typeface="Times New Roman" charset="0"/>
                        </a:rPr>
                        <a:t>, </a:t>
                      </a:r>
                      <a:r>
                        <a:rPr lang="ko-KR" sz="2000" kern="1200" dirty="0">
                          <a:solidFill>
                            <a:srgbClr val="000000"/>
                          </a:solidFill>
                          <a:latin typeface="맑은 고딕" charset="0"/>
                          <a:ea typeface="나눔스퀘어 ExtraBold" charset="0"/>
                          <a:cs typeface="Times New Roman" charset="0"/>
                        </a:rPr>
                        <a:t>개별 스토리 라인</a:t>
                      </a:r>
                      <a:r>
                        <a:rPr lang="en-US" sz="2000" kern="1200" dirty="0">
                          <a:solidFill>
                            <a:srgbClr val="000000"/>
                          </a:solidFill>
                          <a:latin typeface="맑은 고딕" charset="0"/>
                          <a:ea typeface="나눔스퀘어 ExtraBold" charset="0"/>
                          <a:cs typeface="Times New Roman" charset="0"/>
                        </a:rPr>
                        <a:t>, </a:t>
                      </a:r>
                      <a:r>
                        <a:rPr lang="ko-KR" sz="2000" kern="1200" dirty="0">
                          <a:solidFill>
                            <a:srgbClr val="000000"/>
                          </a:solidFill>
                          <a:latin typeface="맑은 고딕" charset="0"/>
                          <a:ea typeface="나눔스퀘어 ExtraBold" charset="0"/>
                          <a:cs typeface="Times New Roman" charset="0"/>
                        </a:rPr>
                        <a:t>멀티 플레이</a:t>
                      </a:r>
                      <a:endParaRPr lang="ko-KR" altLang="en-US" sz="2000" kern="1200" dirty="0">
                        <a:solidFill>
                          <a:srgbClr val="000000"/>
                        </a:solidFill>
                        <a:latin typeface="맑은 고딕" charset="0"/>
                        <a:ea typeface="나눔스퀘어 ExtraBold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3811">
                <a:tc>
                  <a:txBody>
                    <a:bodyPr/>
                    <a:lstStyle/>
                    <a:p>
                      <a:pPr marL="0" lvl="1" indent="0" algn="just" latinLnBrk="1">
                        <a:lnSpc>
                          <a:spcPct val="107000"/>
                        </a:lnSpc>
                        <a:spcAft>
                          <a:spcPct val="800"/>
                        </a:spcAft>
                        <a:buFontTx/>
                        <a:buNone/>
                      </a:pPr>
                      <a:r>
                        <a:rPr lang="ko-KR" sz="2000" kern="1200">
                          <a:solidFill>
                            <a:srgbClr val="000000"/>
                          </a:solidFill>
                          <a:latin typeface="맑은 고딕" charset="0"/>
                          <a:ea typeface="나눔스퀘어 ExtraBold" charset="0"/>
                          <a:cs typeface="Times New Roman" charset="0"/>
                        </a:rPr>
                        <a:t>플랫폼</a:t>
                      </a:r>
                      <a:endParaRPr lang="ko-KR" altLang="en-US" sz="2000" kern="1200">
                        <a:solidFill>
                          <a:srgbClr val="000000"/>
                        </a:solidFill>
                        <a:latin typeface="맑은 고딕" charset="0"/>
                        <a:ea typeface="나눔스퀘어 ExtraBold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lnSpc>
                          <a:spcPct val="107000"/>
                        </a:lnSpc>
                        <a:spcAft>
                          <a:spcPct val="800"/>
                        </a:spcAft>
                        <a:buFontTx/>
                        <a:buNone/>
                      </a:pPr>
                      <a:r>
                        <a:rPr lang="en-US" sz="2000" kern="1200" dirty="0">
                          <a:solidFill>
                            <a:srgbClr val="000000"/>
                          </a:solidFill>
                          <a:latin typeface="맑은 고딕" charset="0"/>
                          <a:ea typeface="나눔스퀘어 ExtraBold" charset="0"/>
                          <a:cs typeface="Times New Roman" charset="0"/>
                        </a:rPr>
                        <a:t>Pc</a:t>
                      </a:r>
                      <a:endParaRPr lang="ko-KR" altLang="en-US" sz="2000" kern="1200" dirty="0">
                        <a:solidFill>
                          <a:srgbClr val="000000"/>
                        </a:solidFill>
                        <a:latin typeface="맑은 고딕" charset="0"/>
                        <a:ea typeface="나눔스퀘어 ExtraBold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B5D4CA9-CB04-4EDF-A666-0FD518F43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E887A479-1FB4-4076-82AD-4520E3445CF4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8" name="실행 단추: 문서 7">
            <a:hlinkClick r:id="rId2" action="ppaction://hlinksldjump"/>
            <a:extLst>
              <a:ext uri="{FF2B5EF4-FFF2-40B4-BE49-F238E27FC236}">
                <a16:creationId xmlns:a16="http://schemas.microsoft.com/office/drawing/2014/main" id="{E71E4D7D-EC2D-48F5-9F37-BBFC4F5E7207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목차</a:t>
            </a:r>
          </a:p>
        </p:txBody>
      </p:sp>
    </p:spTree>
    <p:extLst>
      <p:ext uri="{BB962C8B-B14F-4D97-AF65-F5344CB8AC3E}">
        <p14:creationId xmlns:p14="http://schemas.microsoft.com/office/powerpoint/2010/main" val="41676958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Rect 0"/>
          <p:cNvCxnSpPr/>
          <p:nvPr/>
        </p:nvCxnSpPr>
        <p:spPr>
          <a:xfrm>
            <a:off x="0" y="975360"/>
            <a:ext cx="12192635" cy="6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 0"/>
          <p:cNvSpPr txBox="1">
            <a:spLocks/>
          </p:cNvSpPr>
          <p:nvPr/>
        </p:nvSpPr>
        <p:spPr>
          <a:xfrm flipH="1">
            <a:off x="203200" y="381635"/>
            <a:ext cx="3764915" cy="6457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3.방향성 정립</a:t>
            </a:r>
          </a:p>
        </p:txBody>
      </p:sp>
      <p:graphicFrame>
        <p:nvGraphicFramePr>
          <p:cNvPr id="8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4137271"/>
              </p:ext>
            </p:extLst>
          </p:nvPr>
        </p:nvGraphicFramePr>
        <p:xfrm>
          <a:off x="192405" y="2592705"/>
          <a:ext cx="11796395" cy="35013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61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775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32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39420">
                <a:tc gridSpan="3"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sz="1800" b="1" i="0" kern="1200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단계별 방향성</a:t>
                      </a:r>
                      <a:endParaRPr lang="ko-KR" altLang="en-US" sz="1800" b="1" i="0" kern="1200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9420">
                <a:tc>
                  <a:txBody>
                    <a:bodyPr/>
                    <a:lstStyle/>
                    <a:p>
                      <a:pPr marL="0" lvl="1" indent="0" algn="ctr" latinLnBrk="0" hangingPunct="1">
                        <a:buFontTx/>
                        <a:buNone/>
                      </a:pPr>
                      <a:r>
                        <a:rPr lang="ko-KR" sz="18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단계</a:t>
                      </a:r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lvl="1" indent="0" algn="ctr" latinLnBrk="0" hangingPunct="1">
                        <a:buFontTx/>
                        <a:buNone/>
                      </a:pPr>
                      <a:r>
                        <a:rPr sz="18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설</a:t>
                      </a:r>
                      <a:r>
                        <a:rPr lang="ko-KR" sz="18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명</a:t>
                      </a:r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lvl="1" indent="0" algn="ctr" latinLnBrk="0" hangingPunct="1">
                        <a:buFontTx/>
                        <a:buNone/>
                      </a:pPr>
                      <a:r>
                        <a:rPr sz="18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게</a:t>
                      </a:r>
                      <a:r>
                        <a:rPr lang="ko-KR" sz="18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임 요소</a:t>
                      </a:r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9420"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sz="18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초</a:t>
                      </a:r>
                      <a:r>
                        <a:rPr lang="ko-KR" altLang="en-US" sz="18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반</a:t>
                      </a: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sz="18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캐릭터 생성 및 조작법 숙지</a:t>
                      </a:r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sz="1800" b="0" i="0" kern="1200" dirty="0" err="1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캐릭</a:t>
                      </a:r>
                      <a:r>
                        <a:rPr lang="ko-KR" sz="18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터 생성, 튜토리얼</a:t>
                      </a:r>
                      <a:endParaRPr lang="ko-KR" altLang="en-US" sz="1800" b="0" i="0" kern="1200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67715"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8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중반</a:t>
                      </a: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8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메인 스토리 클리어 하는 단계</a:t>
                      </a: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sz="18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메인 스토리, 일반 몬스터, 보스 몬스터, 맵, 일반 던전,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아이템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스킬</a:t>
                      </a:r>
                    </a:p>
                  </a:txBody>
                  <a:tcPr marL="90170" marR="90170" marT="46990" marB="4699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67715"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8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후반</a:t>
                      </a: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8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서브 스토리를 클리어하고 성장하는 단계</a:t>
                      </a: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ko-KR" sz="18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서브 스토리, </a:t>
                      </a:r>
                      <a:r>
                        <a:rPr lang="ko-KR" altLang="en-US" sz="18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제작</a:t>
                      </a:r>
                      <a:r>
                        <a:rPr lang="en-US" altLang="ko-KR" sz="18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8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영약</a:t>
                      </a:r>
                      <a:r>
                        <a:rPr lang="en-US" altLang="ko-KR" sz="18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8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강화</a:t>
                      </a:r>
                      <a:r>
                        <a:rPr lang="en-US" altLang="ko-KR" sz="18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8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수련</a:t>
                      </a:r>
                      <a:r>
                        <a:rPr lang="en-US" altLang="ko-KR" sz="18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8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다회차 플레이</a:t>
                      </a:r>
                    </a:p>
                  </a:txBody>
                  <a:tcPr marL="90170" marR="90170" marT="46990" marB="4699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47700"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8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후일담</a:t>
                      </a: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8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캐릭터의 성장을 끝내고 스토리의 후일담을 보는 단계</a:t>
                      </a: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800" b="0" i="0" kern="1200" dirty="0" err="1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히든</a:t>
                      </a:r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 스토리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ko-KR" sz="18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강화 </a:t>
                      </a:r>
                      <a:r>
                        <a:rPr lang="ko-KR" sz="18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보스 레이드, 멀티 플레이, </a:t>
                      </a:r>
                      <a:r>
                        <a:rPr lang="ko-KR" sz="1800" b="0" i="0" kern="1200" dirty="0" err="1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Pvp</a:t>
                      </a:r>
                      <a:r>
                        <a:rPr lang="ko-KR" sz="18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, 도장 깨기, </a:t>
                      </a:r>
                      <a:r>
                        <a:rPr lang="ko-KR" sz="1800" b="0" i="0" kern="1200" dirty="0" err="1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비무</a:t>
                      </a:r>
                      <a:r>
                        <a:rPr lang="ko-KR" sz="18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, 무도회, 업적</a:t>
                      </a:r>
                      <a:endParaRPr lang="ko-KR" altLang="en-US" sz="1800" b="0" i="0" kern="1200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AE9F766-CBF9-4A15-BDBB-563D953D34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E887A479-1FB4-4076-82AD-4520E3445CF4}" type="slidenum">
              <a:rPr lang="ko-KR" altLang="en-US" smtClean="0"/>
              <a:t>5</a:t>
            </a:fld>
            <a:endParaRPr lang="ko-KR" altLang="en-US"/>
          </a:p>
        </p:txBody>
      </p:sp>
      <p:graphicFrame>
        <p:nvGraphicFramePr>
          <p:cNvPr id="9" name="표 4">
            <a:extLst>
              <a:ext uri="{FF2B5EF4-FFF2-40B4-BE49-F238E27FC236}">
                <a16:creationId xmlns:a16="http://schemas.microsoft.com/office/drawing/2014/main" id="{B674D7E4-5404-4D5F-A611-F7D07A9484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9126960"/>
              </p:ext>
            </p:extLst>
          </p:nvPr>
        </p:nvGraphicFramePr>
        <p:xfrm>
          <a:off x="203199" y="1064148"/>
          <a:ext cx="11796714" cy="14192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50916">
                  <a:extLst>
                    <a:ext uri="{9D8B030D-6E8A-4147-A177-3AD203B41FA5}">
                      <a16:colId xmlns:a16="http://schemas.microsoft.com/office/drawing/2014/main" val="2038893415"/>
                    </a:ext>
                  </a:extLst>
                </a:gridCol>
                <a:gridCol w="9845798">
                  <a:extLst>
                    <a:ext uri="{9D8B030D-6E8A-4147-A177-3AD203B41FA5}">
                      <a16:colId xmlns:a16="http://schemas.microsoft.com/office/drawing/2014/main" val="3963870604"/>
                    </a:ext>
                  </a:extLst>
                </a:gridCol>
              </a:tblGrid>
              <a:tr h="473075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i="0" kern="1200" dirty="0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게임이 추구하는 게임의 목적과 목표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7064235"/>
                  </a:ext>
                </a:extLst>
              </a:tr>
              <a:tr h="4730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게임</a:t>
                      </a:r>
                      <a:r>
                        <a:rPr lang="ko-KR" altLang="ko-KR" sz="18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 최종목적</a:t>
                      </a:r>
                      <a:endParaRPr lang="ko-KR" altLang="en-US" sz="1800" b="0" i="0" kern="1200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16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현재 세계 각지에 괴물들이 창궐한 이유를 찾고 사건의 주동자를 쓰</a:t>
                      </a:r>
                      <a:r>
                        <a:rPr lang="ko-KR" altLang="en-US" sz="16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러트</a:t>
                      </a:r>
                      <a:r>
                        <a:rPr lang="ko-KR" altLang="ko-KR" sz="16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려 세상의 평화를 찾는 것.</a:t>
                      </a:r>
                      <a:endParaRPr lang="ko-KR" altLang="en-US" sz="16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7884482"/>
                  </a:ext>
                </a:extLst>
              </a:tr>
              <a:tr h="4730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18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플레이어의 목표</a:t>
                      </a:r>
                      <a:endParaRPr lang="ko-KR" altLang="en-US" sz="1800" b="0" i="0" kern="1200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16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게임내에 존재하는 모든 보스의 공략과 모든 지역의 스토리를 클리어 하는 것.</a:t>
                      </a:r>
                      <a:endParaRPr lang="ko-KR" altLang="en-US" sz="1600" b="0" i="0" kern="1200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2011368"/>
                  </a:ext>
                </a:extLst>
              </a:tr>
            </a:tbl>
          </a:graphicData>
        </a:graphic>
      </p:graphicFrame>
      <p:sp>
        <p:nvSpPr>
          <p:cNvPr id="11" name="실행 단추: 문서 10">
            <a:hlinkClick r:id="rId2" action="ppaction://hlinksldjump"/>
            <a:extLst>
              <a:ext uri="{FF2B5EF4-FFF2-40B4-BE49-F238E27FC236}">
                <a16:creationId xmlns:a16="http://schemas.microsoft.com/office/drawing/2014/main" id="{CE3BC657-3C8E-4242-AD96-D267DC851289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목차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Rect 0"/>
          <p:cNvCxnSpPr/>
          <p:nvPr/>
        </p:nvCxnSpPr>
        <p:spPr>
          <a:xfrm>
            <a:off x="0" y="975360"/>
            <a:ext cx="12192635" cy="6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 0"/>
          <p:cNvSpPr txBox="1">
            <a:spLocks/>
          </p:cNvSpPr>
          <p:nvPr/>
        </p:nvSpPr>
        <p:spPr>
          <a:xfrm flipH="1">
            <a:off x="192405" y="329565"/>
            <a:ext cx="3764915" cy="6457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4.세계관 확립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-1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나눔스퀘어 ExtraBold" charset="0"/>
              <a:ea typeface="나눔스퀘어 ExtraBold" charset="0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BB7C789-F395-4291-9A2D-44F126A98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E887A479-1FB4-4076-82AD-4520E3445CF4}" type="slidenum">
              <a:rPr lang="ko-KR" altLang="en-US" smtClean="0"/>
              <a:t>6</a:t>
            </a:fld>
            <a:endParaRPr lang="ko-KR" altLang="en-US"/>
          </a:p>
        </p:txBody>
      </p:sp>
      <p:graphicFrame>
        <p:nvGraphicFramePr>
          <p:cNvPr id="14" name="표 4">
            <a:extLst>
              <a:ext uri="{FF2B5EF4-FFF2-40B4-BE49-F238E27FC236}">
                <a16:creationId xmlns:a16="http://schemas.microsoft.com/office/drawing/2014/main" id="{6470C45B-A901-4F87-A022-5E51A58CF0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0820955"/>
              </p:ext>
            </p:extLst>
          </p:nvPr>
        </p:nvGraphicFramePr>
        <p:xfrm>
          <a:off x="192088" y="1075308"/>
          <a:ext cx="6824174" cy="16933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9366">
                  <a:extLst>
                    <a:ext uri="{9D8B030D-6E8A-4147-A177-3AD203B41FA5}">
                      <a16:colId xmlns:a16="http://schemas.microsoft.com/office/drawing/2014/main" val="3960585485"/>
                    </a:ext>
                  </a:extLst>
                </a:gridCol>
                <a:gridCol w="5934808">
                  <a:extLst>
                    <a:ext uri="{9D8B030D-6E8A-4147-A177-3AD203B41FA5}">
                      <a16:colId xmlns:a16="http://schemas.microsoft.com/office/drawing/2014/main" val="3506115744"/>
                    </a:ext>
                  </a:extLst>
                </a:gridCol>
              </a:tblGrid>
              <a:tr h="454459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세계관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7271768"/>
                  </a:ext>
                </a:extLst>
              </a:tr>
              <a:tr h="4544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시기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정파와 </a:t>
                      </a:r>
                      <a:r>
                        <a:rPr lang="ko-KR" altLang="en-US" dirty="0" err="1"/>
                        <a:t>사파</a:t>
                      </a:r>
                      <a:r>
                        <a:rPr lang="ko-KR" altLang="en-US" dirty="0"/>
                        <a:t> 간의 전쟁이 끝나고 약 </a:t>
                      </a:r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년 뒤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25263149"/>
                  </a:ext>
                </a:extLst>
              </a:tr>
              <a:tr h="7844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공간적 배경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원령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요괴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요물 같은 괴물이 있고 무협과 술법이 있는 대륙에 동쪽 끝의 작은 나라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59910941"/>
                  </a:ext>
                </a:extLst>
              </a:tr>
            </a:tbl>
          </a:graphicData>
        </a:graphic>
      </p:graphicFrame>
      <p:pic>
        <p:nvPicPr>
          <p:cNvPr id="15" name="WordPictureWatermark18">
            <a:extLst>
              <a:ext uri="{FF2B5EF4-FFF2-40B4-BE49-F238E27FC236}">
                <a16:creationId xmlns:a16="http://schemas.microsoft.com/office/drawing/2014/main" id="{8167FB20-2499-4E30-B31C-40A425E2EE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6185" y="1075055"/>
            <a:ext cx="4424045" cy="237109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6" name="표 4">
            <a:extLst>
              <a:ext uri="{FF2B5EF4-FFF2-40B4-BE49-F238E27FC236}">
                <a16:creationId xmlns:a16="http://schemas.microsoft.com/office/drawing/2014/main" id="{DB97CCC1-EE74-4F6C-A0E7-60221E42F8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3063063"/>
              </p:ext>
            </p:extLst>
          </p:nvPr>
        </p:nvGraphicFramePr>
        <p:xfrm>
          <a:off x="192088" y="3535603"/>
          <a:ext cx="11807825" cy="1193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07825">
                  <a:extLst>
                    <a:ext uri="{9D8B030D-6E8A-4147-A177-3AD203B41FA5}">
                      <a16:colId xmlns:a16="http://schemas.microsoft.com/office/drawing/2014/main" val="40841727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무림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48712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무림계에 정파는 협을 중요시하여  올바른 길을 중요시 하고 </a:t>
                      </a:r>
                      <a:r>
                        <a:rPr lang="ko-KR" altLang="ko-KR" sz="1600" dirty="0" err="1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사파는</a:t>
                      </a:r>
                      <a:r>
                        <a:rPr lang="ko-KR" altLang="ko-KR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 무를 중요시하여 수단을 가리지 않기에 서로</a:t>
                      </a:r>
                      <a:r>
                        <a:rPr lang="en-US" altLang="ko-KR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 </a:t>
                      </a:r>
                      <a:r>
                        <a:rPr lang="ko-KR" altLang="ko-KR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간의 대립은 언제나 존재해 왔다. 크고 작은 충돌은 언제나 있었지만 얼마전 정체 모를 세력의 개입으로 정파와 </a:t>
                      </a:r>
                      <a:r>
                        <a:rPr lang="ko-KR" altLang="ko-KR" sz="1600" dirty="0" err="1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사파</a:t>
                      </a:r>
                      <a:r>
                        <a:rPr lang="en-US" altLang="ko-KR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 </a:t>
                      </a:r>
                      <a:r>
                        <a:rPr lang="ko-KR" altLang="ko-KR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간에 큰 전쟁이 일어나고 무림 세력 자체가 크게 축소 되었다.</a:t>
                      </a:r>
                      <a:r>
                        <a:rPr lang="en-US" altLang="ko-KR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 </a:t>
                      </a:r>
                      <a:r>
                        <a:rPr lang="ko-KR" altLang="en-US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또한 도사들은 본래에도 숫자 자체가 많지 않아 큰 도움은 되지 못하고 있다</a:t>
                      </a:r>
                      <a:r>
                        <a:rPr lang="en-US" altLang="ko-KR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.</a:t>
                      </a:r>
                      <a:endParaRPr lang="ko-KR" altLang="en-US" sz="1600" dirty="0">
                        <a:latin typeface="맑은 고딕" charset="0"/>
                        <a:ea typeface="맑은 고딕" charset="0"/>
                        <a:cs typeface="Times New Roman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8689"/>
                  </a:ext>
                </a:extLst>
              </a:tr>
            </a:tbl>
          </a:graphicData>
        </a:graphic>
      </p:graphicFrame>
      <p:graphicFrame>
        <p:nvGraphicFramePr>
          <p:cNvPr id="9" name="표 4">
            <a:extLst>
              <a:ext uri="{FF2B5EF4-FFF2-40B4-BE49-F238E27FC236}">
                <a16:creationId xmlns:a16="http://schemas.microsoft.com/office/drawing/2014/main" id="{DDF85FD3-CCC6-44B2-892A-22E87ACDEC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8834120"/>
              </p:ext>
            </p:extLst>
          </p:nvPr>
        </p:nvGraphicFramePr>
        <p:xfrm>
          <a:off x="192088" y="4906934"/>
          <a:ext cx="11807825" cy="15485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07825">
                  <a:extLst>
                    <a:ext uri="{9D8B030D-6E8A-4147-A177-3AD203B41FA5}">
                      <a16:colId xmlns:a16="http://schemas.microsoft.com/office/drawing/2014/main" val="4084172700"/>
                    </a:ext>
                  </a:extLst>
                </a:gridCol>
              </a:tblGrid>
              <a:tr h="39943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토벌단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4871238"/>
                  </a:ext>
                </a:extLst>
              </a:tr>
              <a:tr h="114906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latin typeface="맑은 고딕" charset="0"/>
                          <a:ea typeface="맑은 고딕" charset="0"/>
                        </a:rPr>
                        <a:t>현재 </a:t>
                      </a:r>
                      <a:r>
                        <a:rPr lang="ko-KR" altLang="ko-KR" sz="1600" dirty="0">
                          <a:latin typeface="맑은 고딕" charset="0"/>
                          <a:ea typeface="맑은 고딕" charset="0"/>
                        </a:rPr>
                        <a:t>무림 세력</a:t>
                      </a:r>
                      <a:r>
                        <a:rPr lang="ko-KR" altLang="en-US" sz="1600" dirty="0">
                          <a:latin typeface="맑은 고딕" charset="0"/>
                          <a:ea typeface="맑은 고딕" charset="0"/>
                        </a:rPr>
                        <a:t>은 전쟁으로 세력이 크게</a:t>
                      </a:r>
                      <a:r>
                        <a:rPr lang="ko-KR" altLang="ko-KR" sz="1600" dirty="0">
                          <a:latin typeface="맑은 고딕" charset="0"/>
                          <a:ea typeface="맑은 고딕" charset="0"/>
                        </a:rPr>
                        <a:t> 약화</a:t>
                      </a:r>
                      <a:r>
                        <a:rPr lang="ko-KR" altLang="en-US" sz="1600" dirty="0">
                          <a:latin typeface="맑은 고딕" charset="0"/>
                          <a:ea typeface="맑은 고딕" charset="0"/>
                        </a:rPr>
                        <a:t>되어 괴물을 상대할 여력이 없고 군대는 이웃 나라에서 반란이 일어나 국경에 많은 병력을 집중하여 괴물 토벌에 많은 수의 병사를 배치할 수 없는 상황이다</a:t>
                      </a:r>
                      <a:r>
                        <a:rPr lang="en-US" altLang="ko-KR" sz="1600" dirty="0">
                          <a:latin typeface="맑은 고딕" charset="0"/>
                          <a:ea typeface="맑은 고딕" charset="0"/>
                        </a:rPr>
                        <a:t>.</a:t>
                      </a:r>
                      <a:r>
                        <a:rPr lang="ko-KR" altLang="en-US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괴물들을 처리하던 가장 큰 </a:t>
                      </a:r>
                      <a:r>
                        <a:rPr lang="en-US" altLang="ko-KR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2</a:t>
                      </a:r>
                      <a:r>
                        <a:rPr lang="ko-KR" altLang="en-US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개의 세력들의 개입이 없어져 현재 나라에 괴물들이 창궐하여 전국 곳곳에서 괴물들로 인한 사건</a:t>
                      </a:r>
                      <a:r>
                        <a:rPr lang="en-US" altLang="ko-KR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, </a:t>
                      </a:r>
                      <a:r>
                        <a:rPr lang="ko-KR" altLang="en-US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사고의 숫자가 크게 늘어나 백성들과 일부 무림 세력들이 힘을 모아 괴물들을 상대하기 위한 사냥꾼 단체 토벌단을 만들었다</a:t>
                      </a:r>
                      <a:r>
                        <a:rPr lang="en-US" altLang="ko-KR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.</a:t>
                      </a:r>
                      <a:endParaRPr lang="ko-KR" altLang="en-US" sz="1600" dirty="0">
                        <a:latin typeface="맑은 고딕" charset="0"/>
                        <a:ea typeface="맑은 고딕" charset="0"/>
                        <a:cs typeface="Times New Roman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8689"/>
                  </a:ext>
                </a:extLst>
              </a:tr>
            </a:tbl>
          </a:graphicData>
        </a:graphic>
      </p:graphicFrame>
      <p:sp>
        <p:nvSpPr>
          <p:cNvPr id="10" name="실행 단추: 문서 9">
            <a:hlinkClick r:id="rId3" action="ppaction://hlinksldjump"/>
            <a:extLst>
              <a:ext uri="{FF2B5EF4-FFF2-40B4-BE49-F238E27FC236}">
                <a16:creationId xmlns:a16="http://schemas.microsoft.com/office/drawing/2014/main" id="{71899620-0663-4214-8D00-F591E4FC486D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목차</a:t>
            </a:r>
          </a:p>
        </p:txBody>
      </p:sp>
    </p:spTree>
    <p:extLst>
      <p:ext uri="{BB962C8B-B14F-4D97-AF65-F5344CB8AC3E}">
        <p14:creationId xmlns:p14="http://schemas.microsoft.com/office/powerpoint/2010/main" val="9487347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Rect 0"/>
          <p:cNvCxnSpPr/>
          <p:nvPr/>
        </p:nvCxnSpPr>
        <p:spPr>
          <a:xfrm>
            <a:off x="0" y="975360"/>
            <a:ext cx="12192635" cy="6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 0"/>
          <p:cNvSpPr txBox="1">
            <a:spLocks/>
          </p:cNvSpPr>
          <p:nvPr/>
        </p:nvSpPr>
        <p:spPr>
          <a:xfrm flipH="1">
            <a:off x="192405" y="329565"/>
            <a:ext cx="3764915" cy="6457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4.세계관 확립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-2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나눔스퀘어 ExtraBold" charset="0"/>
              <a:ea typeface="나눔스퀘어 ExtraBold" charset="0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BB7C789-F395-4291-9A2D-44F126A98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E887A479-1FB4-4076-82AD-4520E3445CF4}" type="slidenum">
              <a:rPr lang="ko-KR" altLang="en-US" smtClean="0"/>
              <a:t>7</a:t>
            </a:fld>
            <a:endParaRPr lang="ko-KR" altLang="en-US" dirty="0"/>
          </a:p>
        </p:txBody>
      </p:sp>
      <p:graphicFrame>
        <p:nvGraphicFramePr>
          <p:cNvPr id="7" name="표 4">
            <a:extLst>
              <a:ext uri="{FF2B5EF4-FFF2-40B4-BE49-F238E27FC236}">
                <a16:creationId xmlns:a16="http://schemas.microsoft.com/office/drawing/2014/main" id="{DEBCF9A7-33D5-43D0-A300-BFDE2C4CF0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9631354"/>
              </p:ext>
            </p:extLst>
          </p:nvPr>
        </p:nvGraphicFramePr>
        <p:xfrm>
          <a:off x="1401885" y="1231658"/>
          <a:ext cx="9378706" cy="40704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78706">
                  <a:extLst>
                    <a:ext uri="{9D8B030D-6E8A-4147-A177-3AD203B41FA5}">
                      <a16:colId xmlns:a16="http://schemas.microsoft.com/office/drawing/2014/main" val="4084172700"/>
                    </a:ext>
                  </a:extLst>
                </a:gridCol>
              </a:tblGrid>
              <a:tr h="41251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시놉시스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4871238"/>
                  </a:ext>
                </a:extLst>
              </a:tr>
              <a:tr h="3657959"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  <a:buFontTx/>
                        <a:buNone/>
                      </a:pPr>
                      <a:r>
                        <a:rPr lang="ko-KR" altLang="en-US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예로부터 괴물들로 인한 사건은 끝이 없었지만</a:t>
                      </a:r>
                      <a:r>
                        <a:rPr lang="en-US" altLang="ko-KR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 </a:t>
                      </a:r>
                      <a:r>
                        <a:rPr lang="ko-KR" altLang="en-US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무림세력과 국가 그리고 소수의 사냥꾼들의 힘으로 해결이 가능한 수준이었다</a:t>
                      </a:r>
                      <a:r>
                        <a:rPr lang="en-US" altLang="ko-KR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. </a:t>
                      </a:r>
                      <a:r>
                        <a:rPr lang="ko-KR" altLang="en-US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하지만 약 </a:t>
                      </a:r>
                      <a:r>
                        <a:rPr lang="en-US" altLang="ko-KR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1</a:t>
                      </a:r>
                      <a:r>
                        <a:rPr lang="ko-KR" altLang="en-US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년 전 대륙에서 큰 사건이 일어났다</a:t>
                      </a:r>
                      <a:r>
                        <a:rPr lang="en-US" altLang="ko-KR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. </a:t>
                      </a:r>
                      <a:r>
                        <a:rPr lang="ko-KR" altLang="en-US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달기라 불리는 요괴가 황제를 홀리고 제국의 뒤 흔들어 파멸로 이끌었고 결국 제국을 자신의 손에 넣게 된 것이다</a:t>
                      </a:r>
                      <a:r>
                        <a:rPr lang="en-US" altLang="ko-KR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. </a:t>
                      </a:r>
                    </a:p>
                    <a:p>
                      <a:pPr marL="0" indent="0"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  <a:buFontTx/>
                        <a:buNone/>
                      </a:pPr>
                      <a:r>
                        <a:rPr lang="ko-KR" altLang="en-US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하지만 제국을 자신의 손에 넣었음에도 달기는 만족하지 못하였고 세상을 모두 자신의 손에 넣기 위해 제국 주변의 나라들에 혼란을 일으키고 침략하여 자신의 손에 넣었다</a:t>
                      </a:r>
                      <a:r>
                        <a:rPr lang="en-US" altLang="ko-KR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. </a:t>
                      </a:r>
                      <a:r>
                        <a:rPr lang="ko-KR" altLang="en-US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반도의 나라 또한 달기의 수작으로 인하여 정파와 </a:t>
                      </a:r>
                      <a:r>
                        <a:rPr lang="ko-KR" altLang="en-US" sz="1600" dirty="0" err="1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사파</a:t>
                      </a:r>
                      <a:r>
                        <a:rPr lang="ko-KR" altLang="en-US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 간의 큰 마찰이 일어났고 그로인한 전쟁으로 인해 세력이 약화되고 제국의 군대를 이용하여 반도의 군대를 국경에 잡아 두었다</a:t>
                      </a:r>
                      <a:r>
                        <a:rPr lang="en-US" altLang="ko-KR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. </a:t>
                      </a:r>
                      <a:r>
                        <a:rPr lang="ko-KR" altLang="en-US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괴물들을 견제할 세력이 약해지자 지맥을 수 많은 괴물들이 미쳐 날뛰게 만들어 반도를 약화 시키고 있었다</a:t>
                      </a:r>
                      <a:r>
                        <a:rPr lang="en-US" altLang="ko-KR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.</a:t>
                      </a: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altLang="ko-KR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무림</a:t>
                      </a:r>
                      <a:r>
                        <a:rPr lang="ko-KR" altLang="en-US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내에 정사 대전</a:t>
                      </a:r>
                      <a:r>
                        <a:rPr lang="ko-KR" altLang="ko-KR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으로 양쪽 세력이 크게 감소</a:t>
                      </a:r>
                      <a:r>
                        <a:rPr lang="ko-KR" altLang="en-US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하고 약 </a:t>
                      </a:r>
                      <a:r>
                        <a:rPr lang="en-US" altLang="ko-KR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1</a:t>
                      </a:r>
                      <a:r>
                        <a:rPr lang="ko-KR" altLang="en-US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년 뒤</a:t>
                      </a:r>
                      <a:r>
                        <a:rPr lang="en-US" altLang="ko-KR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, </a:t>
                      </a:r>
                      <a:r>
                        <a:rPr lang="ko-KR" altLang="en-US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갑자기 늘어난 </a:t>
                      </a:r>
                      <a:r>
                        <a:rPr lang="ko-KR" altLang="ko-KR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괴물</a:t>
                      </a:r>
                      <a:r>
                        <a:rPr lang="ko-KR" altLang="en-US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들이 마을을</a:t>
                      </a:r>
                      <a:r>
                        <a:rPr lang="ko-KR" altLang="ko-KR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 습격</a:t>
                      </a:r>
                      <a:r>
                        <a:rPr lang="ko-KR" altLang="en-US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하여</a:t>
                      </a:r>
                      <a:r>
                        <a:rPr lang="ko-KR" altLang="ko-KR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 가족과 친구들을 잃</a:t>
                      </a:r>
                      <a:r>
                        <a:rPr lang="ko-KR" altLang="en-US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고 괴물들에게 복수하기 위해 괴물들을 </a:t>
                      </a:r>
                      <a:r>
                        <a:rPr lang="ko-KR" altLang="ko-KR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사냥</a:t>
                      </a:r>
                      <a:r>
                        <a:rPr lang="ko-KR" altLang="en-US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하는 사냥꾼이 된</a:t>
                      </a:r>
                      <a:r>
                        <a:rPr lang="ko-KR" altLang="ko-KR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 방랑자</a:t>
                      </a:r>
                      <a:r>
                        <a:rPr lang="ko-KR" altLang="en-US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가 토벌단에 들어가 전국을 돌아 다니며 괴물로 인한 </a:t>
                      </a:r>
                      <a:r>
                        <a:rPr lang="ko-KR" altLang="ko-KR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사건, 사고</a:t>
                      </a:r>
                      <a:r>
                        <a:rPr lang="ko-KR" altLang="en-US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들을 해결하며 모든 사건의 배후에 어떠한 세력이 있다는 것을 눈치채고 추적 끝에 모든 사건의 흑막 달기를 처단하여 대륙에 평화를 가져온다</a:t>
                      </a:r>
                      <a:r>
                        <a:rPr lang="en-US" altLang="ko-KR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.</a:t>
                      </a:r>
                      <a:endParaRPr lang="ko-KR" altLang="en-US" sz="1600" dirty="0">
                        <a:latin typeface="맑은 고딕" charset="0"/>
                        <a:ea typeface="맑은 고딕" charset="0"/>
                        <a:cs typeface="Times New Roman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8689"/>
                  </a:ext>
                </a:extLst>
              </a:tr>
            </a:tbl>
          </a:graphicData>
        </a:graphic>
      </p:graphicFrame>
      <p:sp>
        <p:nvSpPr>
          <p:cNvPr id="8" name="실행 단추: 문서 7">
            <a:hlinkClick r:id="rId2" action="ppaction://hlinksldjump"/>
            <a:extLst>
              <a:ext uri="{FF2B5EF4-FFF2-40B4-BE49-F238E27FC236}">
                <a16:creationId xmlns:a16="http://schemas.microsoft.com/office/drawing/2014/main" id="{2CC1F8EC-89CE-49D2-B91D-84D1CE3F7D81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목차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Rect 0"/>
          <p:cNvCxnSpPr/>
          <p:nvPr/>
        </p:nvCxnSpPr>
        <p:spPr>
          <a:xfrm>
            <a:off x="0" y="975360"/>
            <a:ext cx="12193270" cy="12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 0"/>
          <p:cNvSpPr txBox="1">
            <a:spLocks/>
          </p:cNvSpPr>
          <p:nvPr/>
        </p:nvSpPr>
        <p:spPr>
          <a:xfrm flipH="1">
            <a:off x="192405" y="335280"/>
            <a:ext cx="3765550" cy="6457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5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.캐릭터</a:t>
            </a:r>
          </a:p>
        </p:txBody>
      </p:sp>
      <p:graphicFrame>
        <p:nvGraphicFramePr>
          <p:cNvPr id="3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7089045"/>
              </p:ext>
            </p:extLst>
          </p:nvPr>
        </p:nvGraphicFramePr>
        <p:xfrm>
          <a:off x="187325" y="1282116"/>
          <a:ext cx="8272145" cy="454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92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129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9194">
                <a:tc grid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b="1" kern="1200">
                          <a:solidFill>
                            <a:srgbClr val="FFFFFF"/>
                          </a:solidFill>
                        </a:rPr>
                        <a:t>캐릭터 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359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이름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en-US" altLang="ko-KR" kern="1200">
                          <a:solidFill>
                            <a:srgbClr val="000000"/>
                          </a:solidFill>
                        </a:rPr>
                        <a:t>(</a:t>
                      </a: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닉네임</a:t>
                      </a:r>
                      <a:r>
                        <a:rPr lang="en-US" altLang="ko-KR" kern="1200">
                          <a:solidFill>
                            <a:srgbClr val="000000"/>
                          </a:solidFill>
                        </a:rPr>
                        <a:t>)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플레이어 임의 설정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기본적으로 방랑자라고 불린다</a:t>
                      </a:r>
                      <a:r>
                        <a:rPr lang="en-US" altLang="ko-KR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359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성격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전체적으로 냉정 하지만 괴물에 관련된 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일에는 </a:t>
                      </a:r>
                      <a:r>
                        <a:rPr lang="ko-KR" altLang="en-US" kern="1200" dirty="0" err="1">
                          <a:solidFill>
                            <a:srgbClr val="000000"/>
                          </a:solidFill>
                        </a:rPr>
                        <a:t>복수귀적</a:t>
                      </a: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 면모를 보인다</a:t>
                      </a:r>
                      <a:r>
                        <a:rPr lang="en-US" altLang="ko-KR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9194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배경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과거 괴물들로 인해 가족과 친구를 잃은 방랑자</a:t>
                      </a:r>
                      <a:r>
                        <a:rPr lang="en-US" altLang="ko-KR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6438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캐릭터 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규칙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캐릭터에는 인간 남자와 여자가 있다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장비는 전투 중 착용 및 해제할 수 없다.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무기는 주 설정과 보조 설정으로 최대 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2</a:t>
                      </a: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개 까지 설정할 수 있으며, 전투 중 자유롭게 변경할 수 있다.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무기 착용시 왼손과 오른손에 각각 1개씩 최대 2개를 장비할 수 있다.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모든 종류 무기를 사용할 수 있다. </a:t>
                      </a:r>
                      <a:endParaRPr lang="en-US" altLang="ko-KR" sz="1600" kern="1200" dirty="0">
                        <a:solidFill>
                          <a:srgbClr val="000000"/>
                        </a:solidFill>
                      </a:endParaRP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다양한 방법으로 경험치를 얻어 경지를 올릴 수 있다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. (</a:t>
                      </a: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최대 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8)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캐릭터의 능력치는 레벨에 비례하여 최대 성장치가 존재한다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캐릭터의 경지가 오를 시 체력과 지구력이 일정량 상승하며 추가적인 수련 등의 방법으로 능력치들을 상승 시킬 수 있다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7" name="그림 11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605" r="20814"/>
          <a:stretch>
            <a:fillRect/>
          </a:stretch>
        </p:blipFill>
        <p:spPr>
          <a:xfrm>
            <a:off x="8526780" y="1717040"/>
            <a:ext cx="1861820" cy="3506470"/>
          </a:xfrm>
          <a:prstGeom prst="rect">
            <a:avLst/>
          </a:prstGeom>
          <a:noFill/>
        </p:spPr>
      </p:pic>
      <p:pic>
        <p:nvPicPr>
          <p:cNvPr id="8" name="그림 12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0264"/>
          <a:stretch>
            <a:fillRect/>
          </a:stretch>
        </p:blipFill>
        <p:spPr>
          <a:xfrm>
            <a:off x="10463530" y="1700530"/>
            <a:ext cx="1492885" cy="3498215"/>
          </a:xfrm>
          <a:prstGeom prst="rect">
            <a:avLst/>
          </a:prstGeom>
          <a:noFill/>
        </p:spPr>
      </p:pic>
      <p:sp>
        <p:nvSpPr>
          <p:cNvPr id="9" name="슬라이드 번호 개체 틀 1">
            <a:extLst>
              <a:ext uri="{FF2B5EF4-FFF2-40B4-BE49-F238E27FC236}">
                <a16:creationId xmlns:a16="http://schemas.microsoft.com/office/drawing/2014/main" id="{59823429-F66D-4A19-9A3A-43A0ACDF1F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E887A479-1FB4-4076-82AD-4520E3445CF4}" type="slidenum">
              <a:rPr lang="ko-KR" altLang="en-US" smtClean="0"/>
              <a:t>8</a:t>
            </a:fld>
            <a:endParaRPr lang="ko-KR" altLang="en-US" dirty="0"/>
          </a:p>
        </p:txBody>
      </p:sp>
      <p:sp>
        <p:nvSpPr>
          <p:cNvPr id="11" name="실행 단추: 문서 10">
            <a:hlinkClick r:id="rId4" action="ppaction://hlinksldjump"/>
            <a:extLst>
              <a:ext uri="{FF2B5EF4-FFF2-40B4-BE49-F238E27FC236}">
                <a16:creationId xmlns:a16="http://schemas.microsoft.com/office/drawing/2014/main" id="{119E86B9-7437-434B-8001-14C3621DCCED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목차</a:t>
            </a:r>
          </a:p>
        </p:txBody>
      </p:sp>
    </p:spTree>
    <p:extLst>
      <p:ext uri="{BB962C8B-B14F-4D97-AF65-F5344CB8AC3E}">
        <p14:creationId xmlns:p14="http://schemas.microsoft.com/office/powerpoint/2010/main" val="22766418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 0"/>
          <p:cNvSpPr txBox="1">
            <a:spLocks/>
          </p:cNvSpPr>
          <p:nvPr/>
        </p:nvSpPr>
        <p:spPr>
          <a:xfrm flipH="1">
            <a:off x="192405" y="335280"/>
            <a:ext cx="3765550" cy="6457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7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.캐릭터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-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능력치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2097A5C-65DA-42A1-9F6D-09DE0D179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E887A479-1FB4-4076-82AD-4520E3445CF4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9" name="슬라이드 번호 개체 틀 1">
            <a:extLst>
              <a:ext uri="{FF2B5EF4-FFF2-40B4-BE49-F238E27FC236}">
                <a16:creationId xmlns:a16="http://schemas.microsoft.com/office/drawing/2014/main" id="{830462B4-61D2-4C54-9B09-C3AB0FBCD56B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87A479-1FB4-4076-82AD-4520E3445CF4}" type="slidenum">
              <a:rPr lang="ko-KR" altLang="en-US" smtClean="0"/>
              <a:pPr/>
              <a:t>9</a:t>
            </a:fld>
            <a:endParaRPr lang="ko-KR" altLang="en-US"/>
          </a:p>
        </p:txBody>
      </p:sp>
      <p:graphicFrame>
        <p:nvGraphicFramePr>
          <p:cNvPr id="11" name="표 4">
            <a:extLst>
              <a:ext uri="{FF2B5EF4-FFF2-40B4-BE49-F238E27FC236}">
                <a16:creationId xmlns:a16="http://schemas.microsoft.com/office/drawing/2014/main" id="{51C90082-9A24-472A-83FC-C323AF64F9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6199886"/>
              </p:ext>
            </p:extLst>
          </p:nvPr>
        </p:nvGraphicFramePr>
        <p:xfrm>
          <a:off x="1723390" y="1295400"/>
          <a:ext cx="8745220" cy="426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4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188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16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b="1" kern="1200" dirty="0">
                          <a:solidFill>
                            <a:srgbClr val="FFFFFF"/>
                          </a:solidFill>
                        </a:rPr>
                        <a:t>능력치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b="1" kern="1200">
                          <a:solidFill>
                            <a:srgbClr val="FFFFFF"/>
                          </a:solidFill>
                        </a:rPr>
                        <a:t>기본 값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6064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경지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캐릭터의 강함을 표기하는 척도</a:t>
                      </a:r>
                      <a:r>
                        <a:rPr lang="en-US" altLang="ko-KR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삼류 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-&gt; </a:t>
                      </a: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이류 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-&gt;</a:t>
                      </a: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 일류 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-&gt;</a:t>
                      </a: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 절정 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-&gt; </a:t>
                      </a:r>
                      <a:r>
                        <a:rPr lang="ko-KR" altLang="en-US" sz="1600" kern="1200" dirty="0" err="1">
                          <a:solidFill>
                            <a:srgbClr val="000000"/>
                          </a:solidFill>
                        </a:rPr>
                        <a:t>초절정</a:t>
                      </a: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-&gt; </a:t>
                      </a: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화경 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-&gt; </a:t>
                      </a: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현경 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-&gt; </a:t>
                      </a: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생사경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en-US" altLang="ko-KR" kern="1200" dirty="0">
                          <a:solidFill>
                            <a:srgbClr val="000000"/>
                          </a:solidFill>
                        </a:rPr>
                        <a:t>1 (</a:t>
                      </a: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삼류</a:t>
                      </a:r>
                      <a:r>
                        <a:rPr lang="en-US" altLang="ko-KR" kern="1200" dirty="0">
                          <a:solidFill>
                            <a:srgbClr val="000000"/>
                          </a:solidFill>
                        </a:rPr>
                        <a:t>)</a:t>
                      </a:r>
                      <a:endParaRPr lang="ko-KR" altLang="en-US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66487763"/>
                  </a:ext>
                </a:extLst>
              </a:tr>
              <a:tr h="176064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체력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캐릭터의 생존에 관련된 자원</a:t>
                      </a:r>
                      <a:r>
                        <a:rPr lang="en-US" altLang="ko-KR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해당 수치가 </a:t>
                      </a:r>
                      <a:r>
                        <a:rPr lang="en-US" altLang="ko-KR" kern="1200" dirty="0">
                          <a:solidFill>
                            <a:srgbClr val="000000"/>
                          </a:solidFill>
                        </a:rPr>
                        <a:t>0</a:t>
                      </a: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일 될 경우 사망한다</a:t>
                      </a:r>
                      <a:r>
                        <a:rPr lang="en-US" altLang="ko-KR" kern="1200" dirty="0">
                          <a:solidFill>
                            <a:srgbClr val="000000"/>
                          </a:solidFill>
                        </a:rPr>
                        <a:t>. </a:t>
                      </a:r>
                      <a:endParaRPr lang="ko-KR" altLang="en-US" kern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en-US" altLang="ko-KR" kern="1200">
                          <a:solidFill>
                            <a:srgbClr val="000000"/>
                          </a:solidFill>
                        </a:rPr>
                        <a:t>100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4677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지구력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공격 및 달리기</a:t>
                      </a:r>
                      <a:r>
                        <a:rPr lang="en-US" altLang="ko-KR" kern="1200" dirty="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구르기 등의 동작에 사용되는 자원이다</a:t>
                      </a:r>
                      <a:r>
                        <a:rPr lang="en-US" altLang="ko-KR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해당 수치가 </a:t>
                      </a:r>
                      <a:r>
                        <a:rPr lang="en-US" altLang="ko-KR" kern="1200" dirty="0">
                          <a:solidFill>
                            <a:srgbClr val="000000"/>
                          </a:solidFill>
                        </a:rPr>
                        <a:t>0</a:t>
                      </a: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일 될 경우 행동에 제한이 걸린다</a:t>
                      </a:r>
                      <a:endParaRPr lang="en-US" altLang="ko-KR" kern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50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6064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공격력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캐릭터가 공격 시 데미지에 관여하는 수치. 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착용한 무기와 내공, 외공 등의 수치에 따라 변화한다.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6064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방어력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캐릭터가 피해를 받을 경우 관여하는 수치. 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착용한 방어구와 내공, 외공 등의 수치에 따라 변화한다.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6064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내공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내공 수련 및 영약 등의 방법으로 상승 시킬 수 있는 수치.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6064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외공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무공 수련과 전투 등의 방법으로 상승 시킬 수 있는 수치.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cxnSp>
        <p:nvCxnSpPr>
          <p:cNvPr id="12" name="Rect 0">
            <a:extLst>
              <a:ext uri="{FF2B5EF4-FFF2-40B4-BE49-F238E27FC236}">
                <a16:creationId xmlns:a16="http://schemas.microsoft.com/office/drawing/2014/main" id="{CF77A6BB-C7AA-4B0A-8A17-050E7CC3BAF6}"/>
              </a:ext>
            </a:extLst>
          </p:cNvPr>
          <p:cNvCxnSpPr/>
          <p:nvPr/>
        </p:nvCxnSpPr>
        <p:spPr>
          <a:xfrm>
            <a:off x="0" y="975360"/>
            <a:ext cx="12193270" cy="12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실행 단추: 문서 12">
            <a:hlinkClick r:id="rId2" action="ppaction://hlinksldjump"/>
            <a:extLst>
              <a:ext uri="{FF2B5EF4-FFF2-40B4-BE49-F238E27FC236}">
                <a16:creationId xmlns:a16="http://schemas.microsoft.com/office/drawing/2014/main" id="{E360FADF-1A83-4547-B627-263374A8DB2D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목차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클래식블루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24B80"/>
      </a:accent1>
      <a:accent2>
        <a:srgbClr val="1282B0"/>
      </a:accent2>
      <a:accent3>
        <a:srgbClr val="C5C2B3"/>
      </a:accent3>
      <a:accent4>
        <a:srgbClr val="BEAD75"/>
      </a:accent4>
      <a:accent5>
        <a:srgbClr val="3371AE"/>
      </a:accent5>
      <a:accent6>
        <a:srgbClr val="5F8BC8"/>
      </a:accent6>
      <a:hlink>
        <a:srgbClr val="323F4F"/>
      </a:hlink>
      <a:folHlink>
        <a:srgbClr val="323F4F"/>
      </a:folHlink>
    </a:clrScheme>
    <a:fontScheme name="나눔스퀘어">
      <a:majorFont>
        <a:latin typeface="Arial"/>
        <a:ea typeface="나눔스퀘어"/>
        <a:cs typeface=""/>
      </a:majorFont>
      <a:minorFont>
        <a:latin typeface="Arial"/>
        <a:ea typeface="나눔스퀘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</TotalTime>
  <Pages>32</Pages>
  <Words>3487</Words>
  <Characters>0</Characters>
  <Application>Microsoft Office PowerPoint</Application>
  <DocSecurity>0</DocSecurity>
  <PresentationFormat>와이드스크린</PresentationFormat>
  <Lines>0</Lines>
  <Paragraphs>872</Paragraphs>
  <Slides>32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36" baseType="lpstr">
      <vt:lpstr>나눔스퀘어 ExtraBold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lastModifiedBy>정근 윤</cp:lastModifiedBy>
  <cp:revision>4</cp:revision>
  <dcterms:modified xsi:type="dcterms:W3CDTF">2023-11-22T07:06:41Z</dcterms:modified>
  <cp:version>9.103.97.45139</cp:version>
</cp:coreProperties>
</file>